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153"/>
  </p:notesMasterIdLst>
  <p:sldIdLst>
    <p:sldId id="276" r:id="rId3"/>
    <p:sldId id="437" r:id="rId4"/>
    <p:sldId id="550" r:id="rId5"/>
    <p:sldId id="782" r:id="rId6"/>
    <p:sldId id="438" r:id="rId7"/>
    <p:sldId id="486" r:id="rId8"/>
    <p:sldId id="491" r:id="rId9"/>
    <p:sldId id="441" r:id="rId10"/>
    <p:sldId id="452" r:id="rId11"/>
    <p:sldId id="451" r:id="rId12"/>
    <p:sldId id="466" r:id="rId13"/>
    <p:sldId id="468" r:id="rId14"/>
    <p:sldId id="467" r:id="rId15"/>
    <p:sldId id="469" r:id="rId16"/>
    <p:sldId id="481" r:id="rId17"/>
    <p:sldId id="470" r:id="rId18"/>
    <p:sldId id="471" r:id="rId19"/>
    <p:sldId id="497" r:id="rId20"/>
    <p:sldId id="472" r:id="rId21"/>
    <p:sldId id="473" r:id="rId22"/>
    <p:sldId id="657" r:id="rId23"/>
    <p:sldId id="658" r:id="rId24"/>
    <p:sldId id="474" r:id="rId25"/>
    <p:sldId id="655" r:id="rId26"/>
    <p:sldId id="476" r:id="rId27"/>
    <p:sldId id="784" r:id="rId28"/>
    <p:sldId id="479" r:id="rId29"/>
    <p:sldId id="659" r:id="rId30"/>
    <p:sldId id="498" r:id="rId31"/>
    <p:sldId id="480" r:id="rId32"/>
    <p:sldId id="482" r:id="rId33"/>
    <p:sldId id="499" r:id="rId34"/>
    <p:sldId id="487" r:id="rId35"/>
    <p:sldId id="483" r:id="rId36"/>
    <p:sldId id="553" r:id="rId37"/>
    <p:sldId id="500" r:id="rId38"/>
    <p:sldId id="484" r:id="rId39"/>
    <p:sldId id="485" r:id="rId40"/>
    <p:sldId id="552" r:id="rId41"/>
    <p:sldId id="488" r:id="rId42"/>
    <p:sldId id="489" r:id="rId43"/>
    <p:sldId id="501" r:id="rId44"/>
    <p:sldId id="551" r:id="rId45"/>
    <p:sldId id="502" r:id="rId46"/>
    <p:sldId id="503" r:id="rId47"/>
    <p:sldId id="554" r:id="rId48"/>
    <p:sldId id="504" r:id="rId49"/>
    <p:sldId id="505" r:id="rId50"/>
    <p:sldId id="508" r:id="rId51"/>
    <p:sldId id="509" r:id="rId52"/>
    <p:sldId id="510" r:id="rId53"/>
    <p:sldId id="661" r:id="rId54"/>
    <p:sldId id="507" r:id="rId55"/>
    <p:sldId id="511" r:id="rId56"/>
    <p:sldId id="521" r:id="rId57"/>
    <p:sldId id="522" r:id="rId58"/>
    <p:sldId id="556" r:id="rId59"/>
    <p:sldId id="561" r:id="rId60"/>
    <p:sldId id="557" r:id="rId61"/>
    <p:sldId id="653" r:id="rId62"/>
    <p:sldId id="524" r:id="rId63"/>
    <p:sldId id="525" r:id="rId64"/>
    <p:sldId id="526" r:id="rId65"/>
    <p:sldId id="527" r:id="rId66"/>
    <p:sldId id="562" r:id="rId67"/>
    <p:sldId id="545" r:id="rId68"/>
    <p:sldId id="546" r:id="rId69"/>
    <p:sldId id="564" r:id="rId70"/>
    <p:sldId id="547" r:id="rId71"/>
    <p:sldId id="685" r:id="rId72"/>
    <p:sldId id="565" r:id="rId73"/>
    <p:sldId id="566" r:id="rId74"/>
    <p:sldId id="548" r:id="rId75"/>
    <p:sldId id="563" r:id="rId76"/>
    <p:sldId id="549" r:id="rId77"/>
    <p:sldId id="662" r:id="rId78"/>
    <p:sldId id="529" r:id="rId79"/>
    <p:sldId id="530" r:id="rId80"/>
    <p:sldId id="531" r:id="rId81"/>
    <p:sldId id="532" r:id="rId82"/>
    <p:sldId id="673" r:id="rId83"/>
    <p:sldId id="690" r:id="rId84"/>
    <p:sldId id="535" r:id="rId85"/>
    <p:sldId id="542" r:id="rId86"/>
    <p:sldId id="663" r:id="rId87"/>
    <p:sldId id="713" r:id="rId88"/>
    <p:sldId id="664" r:id="rId89"/>
    <p:sldId id="665" r:id="rId90"/>
    <p:sldId id="666" r:id="rId91"/>
    <p:sldId id="667" r:id="rId92"/>
    <p:sldId id="670" r:id="rId93"/>
    <p:sldId id="714" r:id="rId94"/>
    <p:sldId id="686" r:id="rId95"/>
    <p:sldId id="715" r:id="rId96"/>
    <p:sldId id="716" r:id="rId97"/>
    <p:sldId id="687" r:id="rId98"/>
    <p:sldId id="688" r:id="rId99"/>
    <p:sldId id="693" r:id="rId100"/>
    <p:sldId id="692" r:id="rId101"/>
    <p:sldId id="717" r:id="rId102"/>
    <p:sldId id="718" r:id="rId103"/>
    <p:sldId id="719" r:id="rId104"/>
    <p:sldId id="720" r:id="rId105"/>
    <p:sldId id="721" r:id="rId106"/>
    <p:sldId id="694" r:id="rId107"/>
    <p:sldId id="695" r:id="rId108"/>
    <p:sldId id="722" r:id="rId109"/>
    <p:sldId id="696" r:id="rId110"/>
    <p:sldId id="697" r:id="rId111"/>
    <p:sldId id="698" r:id="rId112"/>
    <p:sldId id="723" r:id="rId113"/>
    <p:sldId id="724" r:id="rId114"/>
    <p:sldId id="699" r:id="rId115"/>
    <p:sldId id="700" r:id="rId116"/>
    <p:sldId id="701" r:id="rId117"/>
    <p:sldId id="705" r:id="rId118"/>
    <p:sldId id="704" r:id="rId119"/>
    <p:sldId id="703" r:id="rId120"/>
    <p:sldId id="707" r:id="rId121"/>
    <p:sldId id="706" r:id="rId122"/>
    <p:sldId id="702" r:id="rId123"/>
    <p:sldId id="726" r:id="rId124"/>
    <p:sldId id="730" r:id="rId125"/>
    <p:sldId id="725" r:id="rId126"/>
    <p:sldId id="732" r:id="rId127"/>
    <p:sldId id="731" r:id="rId128"/>
    <p:sldId id="780" r:id="rId129"/>
    <p:sldId id="735" r:id="rId130"/>
    <p:sldId id="733" r:id="rId131"/>
    <p:sldId id="738" r:id="rId132"/>
    <p:sldId id="741" r:id="rId133"/>
    <p:sldId id="742" r:id="rId134"/>
    <p:sldId id="740" r:id="rId135"/>
    <p:sldId id="781" r:id="rId136"/>
    <p:sldId id="739" r:id="rId137"/>
    <p:sldId id="746" r:id="rId138"/>
    <p:sldId id="747" r:id="rId139"/>
    <p:sldId id="745" r:id="rId140"/>
    <p:sldId id="744" r:id="rId141"/>
    <p:sldId id="748" r:id="rId142"/>
    <p:sldId id="750" r:id="rId143"/>
    <p:sldId id="743" r:id="rId144"/>
    <p:sldId id="749" r:id="rId145"/>
    <p:sldId id="751" r:id="rId146"/>
    <p:sldId id="752" r:id="rId147"/>
    <p:sldId id="755" r:id="rId148"/>
    <p:sldId id="754" r:id="rId149"/>
    <p:sldId id="756" r:id="rId150"/>
    <p:sldId id="753" r:id="rId151"/>
    <p:sldId id="594" r:id="rId1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0099"/>
    <a:srgbClr val="009900"/>
    <a:srgbClr val="3333CC"/>
    <a:srgbClr val="FF9900"/>
    <a:srgbClr val="33CC33"/>
    <a:srgbClr val="0099FF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11" autoAdjust="0"/>
  </p:normalViewPr>
  <p:slideViewPr>
    <p:cSldViewPr>
      <p:cViewPr varScale="1">
        <p:scale>
          <a:sx n="74" d="100"/>
          <a:sy n="74" d="100"/>
        </p:scale>
        <p:origin x="127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3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83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3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BF43F82D-A536-495D-BAF8-097D303A9B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479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8B2F8A-6A15-4A7D-A972-D7CE637A81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03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33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690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DAC1-4327-4C5B-AFA1-6C9A94B4BF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89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56582-BBB6-4E1C-8877-7B40FB63AB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927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1880B-9DE5-4438-A62D-E194F146AF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57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8FC74-B0AB-4E38-8420-EA4643FD3D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951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689BB-CEC9-4B59-88BA-ED4064BFC3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2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F9E65-2519-4AFA-BEB6-09686E32AE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954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A7A30-E093-4CA4-8D3D-CF4B681359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308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4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B88BE-49B8-490F-B6CD-3B69F239A4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528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CAA0A-C753-47B8-9379-70437263D5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767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F0763-6DE2-4356-88E4-585253DCA8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46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8072D-5BC4-467A-8A7A-6B058C481B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57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38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2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3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5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32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37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7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0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466DC5-D680-4F10-9FFE-62ECF89F8F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.bin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0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.bin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4419600" y="2438400"/>
            <a:ext cx="3962400" cy="1295400"/>
          </a:xfrm>
        </p:spPr>
        <p:txBody>
          <a:bodyPr lIns="0" tIns="0" rIns="0" bIns="0"/>
          <a:lstStyle/>
          <a:p>
            <a:pPr algn="r" eaLnBrk="1" hangingPunct="1"/>
            <a:r>
              <a:rPr lang="en-US" altLang="zh-CN" sz="2400" dirty="0" smtClean="0">
                <a:solidFill>
                  <a:schemeClr val="tx1"/>
                </a:solidFill>
              </a:rPr>
              <a:t>Artificial Intelligence (AI)</a:t>
            </a:r>
            <a:br>
              <a:rPr lang="en-US" altLang="zh-CN" sz="2400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  <a:ea typeface="隶书" panose="02010509060101010101" pitchFamily="49" charset="-122"/>
              </a:rPr>
              <a:t>人工智能</a:t>
            </a:r>
          </a:p>
        </p:txBody>
      </p:sp>
      <p:sp>
        <p:nvSpPr>
          <p:cNvPr id="5123" name="Rectangle 30"/>
          <p:cNvSpPr>
            <a:spLocks noChangeArrowheads="1"/>
          </p:cNvSpPr>
          <p:nvPr/>
        </p:nvSpPr>
        <p:spPr bwMode="gray">
          <a:xfrm>
            <a:off x="666750" y="1066800"/>
            <a:ext cx="64198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  确定性</a:t>
            </a:r>
            <a:r>
              <a:rPr lang="zh-CN" altLang="en-US" sz="44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（搜索技术）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905000"/>
            <a:ext cx="3857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latin typeface="+mj-lt"/>
                <a:ea typeface="楷体" panose="02010609060101010101" pitchFamily="49" charset="-122"/>
              </a:rPr>
              <a:t>Deterministic reasoning</a:t>
            </a:r>
            <a:endParaRPr lang="zh-CN" altLang="en-US" b="0" dirty="0">
              <a:latin typeface="+mj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153400" cy="3657600"/>
          </a:xfrm>
        </p:spPr>
        <p:txBody>
          <a:bodyPr lIns="0" tIns="0" rIns="0" bIns="0"/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包括：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推理方向控制、求解、限制、冲突消解等策略。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其中：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推理方向控制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策略：确定推理方向</a:t>
            </a:r>
            <a:r>
              <a:rPr lang="en-US" altLang="zh-CN" sz="2400" b="1" dirty="0" smtClean="0"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正向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逆向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混合</a:t>
            </a:r>
            <a:r>
              <a:rPr lang="en-US" altLang="zh-CN" sz="2400" b="1" dirty="0" smtClean="0">
                <a:latin typeface="+mn-ea"/>
              </a:rPr>
              <a:t>)</a:t>
            </a: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策略：仅求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，还是求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限制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策略：对推理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深度、宽度、时间、空间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等的限制。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冲突消解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策略：推理过程有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多条知识可用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时，如何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4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条最佳知识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用于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推理。</a:t>
            </a:r>
            <a:endParaRPr lang="zh-CN" altLang="en-US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685800" y="914400"/>
            <a:ext cx="19907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⑶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推理策略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20630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算法中的关键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85800" y="1676400"/>
            <a:ext cx="7924800" cy="23083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扩展节点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时，可能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并有终叶节点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48236" y="1003479"/>
            <a:ext cx="369516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8236" y="1752600"/>
            <a:ext cx="8213501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（逐层回溯节点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sng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，搜索失败结束；</a:t>
            </a:r>
            <a:endParaRPr lang="en-US" altLang="zh-CN" sz="20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cs typeface="Times New Roman" panose="02020603050405020304" pitchFamily="18" charset="0"/>
              </a:rPr>
              <a:t>表中删去含有不可解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先辈的节点。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60960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情况② 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并有终叶节点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5016" y="1752600"/>
            <a:ext cx="83219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标记这些终叶</a:t>
            </a:r>
            <a:r>
              <a:rPr lang="zh-CN" altLang="en-US" sz="2000" dirty="0">
                <a:latin typeface="+mn-ea"/>
                <a:ea typeface="+mn-ea"/>
              </a:rPr>
              <a:t>节点为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调用</a:t>
            </a:r>
            <a:r>
              <a:rPr lang="zh-CN" altLang="en-US" sz="2000" dirty="0" smtClean="0">
                <a:solidFill>
                  <a:srgbClr val="0000FF"/>
                </a:solidFill>
              </a:rPr>
              <a:t>可解标记过程</a:t>
            </a:r>
            <a:r>
              <a:rPr lang="zh-CN" altLang="en-US" sz="2000" dirty="0" smtClean="0"/>
              <a:t>；</a:t>
            </a:r>
            <a:r>
              <a:rPr lang="zh-CN" altLang="en-US" sz="1800" dirty="0" smtClean="0"/>
              <a:t>（</a:t>
            </a:r>
            <a:r>
              <a:rPr lang="zh-CN" altLang="en-US" sz="1800" dirty="0">
                <a:cs typeface="Times New Roman" panose="02020603050405020304" pitchFamily="18" charset="0"/>
              </a:rPr>
              <a:t>逐层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回溯终叶节点的</a:t>
            </a:r>
            <a:r>
              <a:rPr lang="zh-CN" altLang="en-US" sz="1800" dirty="0">
                <a:cs typeface="Times New Roman" panose="02020603050405020304" pitchFamily="18" charset="0"/>
              </a:rPr>
              <a:t>父节点、祖父节点</a:t>
            </a:r>
            <a:r>
              <a:rPr lang="en-US" altLang="zh-CN" sz="1800" dirty="0">
                <a:cs typeface="Times New Roman" panose="02020603050405020304" pitchFamily="18" charset="0"/>
              </a:rPr>
              <a:t>…</a:t>
            </a:r>
            <a:r>
              <a:rPr lang="zh-CN" altLang="en-US" sz="1800" dirty="0">
                <a:cs typeface="Times New Roman" panose="02020603050405020304" pitchFamily="18" charset="0"/>
              </a:rPr>
              <a:t>初始节点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若</a:t>
            </a:r>
            <a:r>
              <a:rPr lang="zh-CN" altLang="en-US" sz="2000" dirty="0" smtClean="0">
                <a:solidFill>
                  <a:srgbClr val="FF0000"/>
                </a:solidFill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</a:rPr>
              <a:t>0</a:t>
            </a:r>
            <a:r>
              <a:rPr lang="zh-CN" altLang="en-US" sz="2000" u="sng" dirty="0" smtClean="0"/>
              <a:t>也可标记为</a:t>
            </a:r>
            <a:r>
              <a:rPr lang="zh-CN" altLang="en-US" sz="2000" dirty="0">
                <a:solidFill>
                  <a:srgbClr val="FF0000"/>
                </a:solidFill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</a:rPr>
              <a:t>解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则找到解而</a:t>
            </a:r>
            <a:r>
              <a:rPr lang="zh-CN" altLang="en-US" sz="2000" dirty="0" smtClean="0"/>
              <a:t>结束；</a:t>
            </a:r>
            <a:endParaRPr lang="zh-CN" altLang="en-US" sz="2000" dirty="0"/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从</a:t>
            </a:r>
            <a:r>
              <a:rPr lang="en-US" altLang="zh-CN" sz="2000" dirty="0"/>
              <a:t>OPEN</a:t>
            </a:r>
            <a:r>
              <a:rPr lang="zh-CN" altLang="en-US" sz="2000" dirty="0"/>
              <a:t>表中删去含有可解</a:t>
            </a:r>
            <a:r>
              <a:rPr lang="zh-CN" altLang="en-US" sz="2000" dirty="0" smtClean="0"/>
              <a:t>先辈的节点。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63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257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8236" y="1828800"/>
            <a:ext cx="821350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（逐层回溯节点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sng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，则问题无解而退出。</a:t>
            </a:r>
            <a:endParaRPr lang="en-US" altLang="zh-CN" sz="20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6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800"/>
            <a:ext cx="6553200" cy="6447076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2209800" y="5029200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5346879" y="3631842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6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358" y="507642"/>
            <a:ext cx="7441842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下图所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按标注顺序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其中，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655487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" y="914400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8236" y="1676400"/>
            <a:ext cx="7886164" cy="40677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 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ts val="3100"/>
              </a:lnSpc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终叶节点，可标记为可解节点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扩展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是非终叶节点，不可扩展，调用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不可解标记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过程。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⑸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初始节点可解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⑺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9253"/>
            <a:ext cx="2884869" cy="14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1" y="89253"/>
            <a:ext cx="2884869" cy="1469988"/>
          </a:xfrm>
          <a:prstGeom prst="rect">
            <a:avLst/>
          </a:prstGeom>
        </p:spPr>
      </p:pic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4866069" y="5132665"/>
            <a:ext cx="38100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{1,2,3,4,5,t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800" y="1752600"/>
            <a:ext cx="8303653" cy="3354808"/>
            <a:chOff x="685800" y="1752600"/>
            <a:chExt cx="8303653" cy="3354808"/>
          </a:xfrm>
        </p:grpSpPr>
        <p:grpSp>
          <p:nvGrpSpPr>
            <p:cNvPr id="37" name="组合 36"/>
            <p:cNvGrpSpPr/>
            <p:nvPr/>
          </p:nvGrpSpPr>
          <p:grpSpPr>
            <a:xfrm>
              <a:off x="685800" y="1752600"/>
              <a:ext cx="3048000" cy="646331"/>
              <a:chOff x="609600" y="1752600"/>
              <a:chExt cx="3048000" cy="646331"/>
            </a:xfrm>
          </p:grpSpPr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2209800" y="1752600"/>
                <a:ext cx="14478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={1}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  }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9600" y="1954143"/>
                <a:ext cx="11430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①初始化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85800" y="2404751"/>
              <a:ext cx="3048000" cy="646331"/>
              <a:chOff x="609600" y="2540583"/>
              <a:chExt cx="3048000" cy="646331"/>
            </a:xfrm>
          </p:grpSpPr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2095500" y="2540583"/>
                <a:ext cx="15621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{2,3}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09600" y="2742126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②第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85800" y="3089477"/>
              <a:ext cx="3352800" cy="646331"/>
              <a:chOff x="609600" y="3328566"/>
              <a:chExt cx="3352800" cy="64633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095500" y="3328566"/>
                <a:ext cx="1866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{3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A, 4}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>
                    <a:solidFill>
                      <a:srgbClr val="FFCC00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609600" y="3530109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③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85800" y="3750593"/>
              <a:ext cx="3467100" cy="646331"/>
              <a:chOff x="609600" y="4092714"/>
              <a:chExt cx="3467100" cy="646331"/>
            </a:xfrm>
          </p:grpSpPr>
          <p:sp>
            <p:nvSpPr>
              <p:cNvPr id="15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092714"/>
                <a:ext cx="1905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609600" y="4294257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④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85800" y="4461077"/>
              <a:ext cx="3581400" cy="646331"/>
              <a:chOff x="609600" y="4856862"/>
              <a:chExt cx="3581400" cy="646331"/>
            </a:xfrm>
          </p:grpSpPr>
          <p:sp>
            <p:nvSpPr>
              <p:cNvPr id="20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856862"/>
                <a:ext cx="20193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609600" y="505840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⑤第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684690" y="1761304"/>
              <a:ext cx="3745605" cy="646331"/>
              <a:chOff x="4684690" y="1761304"/>
              <a:chExt cx="3745605" cy="646331"/>
            </a:xfrm>
          </p:grpSpPr>
          <p:sp>
            <p:nvSpPr>
              <p:cNvPr id="22" name="Text Box 1027"/>
              <p:cNvSpPr txBox="1">
                <a:spLocks noChangeArrowheads="1"/>
              </p:cNvSpPr>
              <p:nvPr/>
            </p:nvSpPr>
            <p:spPr bwMode="auto">
              <a:xfrm>
                <a:off x="6182395" y="1761304"/>
                <a:ext cx="2247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4684690" y="1927379"/>
                <a:ext cx="133511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⑥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684690" y="2421627"/>
              <a:ext cx="3991379" cy="646331"/>
              <a:chOff x="4684690" y="1742323"/>
              <a:chExt cx="3991379" cy="646331"/>
            </a:xfrm>
          </p:grpSpPr>
          <p:sp>
            <p:nvSpPr>
              <p:cNvPr id="23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1742323"/>
                <a:ext cx="2503869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4684690" y="1905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⑦第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684690" y="3117168"/>
              <a:ext cx="4154510" cy="646331"/>
              <a:chOff x="4684690" y="2503473"/>
              <a:chExt cx="4154510" cy="646331"/>
            </a:xfrm>
          </p:grpSpPr>
          <p:sp>
            <p:nvSpPr>
              <p:cNvPr id="24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2503473"/>
                <a:ext cx="2667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4684690" y="2667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⑧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684690" y="3740592"/>
              <a:ext cx="4304763" cy="646331"/>
              <a:chOff x="4686837" y="3379237"/>
              <a:chExt cx="4304763" cy="646331"/>
            </a:xfrm>
          </p:grpSpPr>
          <p:sp>
            <p:nvSpPr>
              <p:cNvPr id="25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3379237"/>
                <a:ext cx="28194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 bwMode="auto">
              <a:xfrm>
                <a:off x="4686837" y="355768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⑨第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182395" y="4572000"/>
            <a:ext cx="1710475" cy="623424"/>
            <a:chOff x="6182395" y="4705547"/>
            <a:chExt cx="1710475" cy="623424"/>
          </a:xfrm>
        </p:grpSpPr>
        <p:sp>
          <p:nvSpPr>
            <p:cNvPr id="44" name="矩形 43"/>
            <p:cNvSpPr/>
            <p:nvPr/>
          </p:nvSpPr>
          <p:spPr bwMode="auto">
            <a:xfrm>
              <a:off x="7321370" y="4705547"/>
              <a:ext cx="571500" cy="304800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删除</a:t>
              </a:r>
            </a:p>
          </p:txBody>
        </p:sp>
        <p:cxnSp>
          <p:nvCxnSpPr>
            <p:cNvPr id="46" name="直接箭头连接符 45"/>
            <p:cNvCxnSpPr>
              <a:stCxn id="44" idx="2"/>
            </p:cNvCxnSpPr>
            <p:nvPr/>
          </p:nvCxnSpPr>
          <p:spPr bwMode="auto">
            <a:xfrm flipH="1">
              <a:off x="6182395" y="5010347"/>
              <a:ext cx="1424725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4" idx="2"/>
            </p:cNvCxnSpPr>
            <p:nvPr/>
          </p:nvCxnSpPr>
          <p:spPr bwMode="auto">
            <a:xfrm flipH="1">
              <a:off x="6553200" y="5010347"/>
              <a:ext cx="1053920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44" idx="2"/>
            </p:cNvCxnSpPr>
            <p:nvPr/>
          </p:nvCxnSpPr>
          <p:spPr bwMode="auto">
            <a:xfrm flipH="1">
              <a:off x="6894757" y="5010347"/>
              <a:ext cx="712363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4267200" y="59393"/>
            <a:ext cx="4163095" cy="1468615"/>
            <a:chOff x="4267200" y="59393"/>
            <a:chExt cx="4163095" cy="1468615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396" y="59393"/>
              <a:ext cx="2247899" cy="1468615"/>
            </a:xfrm>
            <a:prstGeom prst="rect">
              <a:avLst/>
            </a:prstGeom>
          </p:spPr>
        </p:pic>
        <p:cxnSp>
          <p:nvCxnSpPr>
            <p:cNvPr id="59" name="直接箭头连接符 58"/>
            <p:cNvCxnSpPr/>
            <p:nvPr/>
          </p:nvCxnSpPr>
          <p:spPr bwMode="auto">
            <a:xfrm>
              <a:off x="4267200" y="762000"/>
              <a:ext cx="1371600" cy="0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0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4343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3.4.3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或树的深度优先搜索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609600" y="1834917"/>
            <a:ext cx="80772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“与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或树”的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宽度优先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u="sng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基本相同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主要</a:t>
            </a:r>
            <a:r>
              <a:rPr kumimoji="1"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区别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仍在于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节点的排列顺序不同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节点时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，深度优先搜索过程，总是将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生成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放在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首部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6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>
                <a:latin typeface="+mn-ea"/>
                <a:ea typeface="+mn-ea"/>
              </a:rPr>
              <a:t>深</a:t>
            </a:r>
            <a:r>
              <a:rPr lang="zh-CN" altLang="en-US" dirty="0" smtClean="0">
                <a:latin typeface="+mn-ea"/>
                <a:ea typeface="+mn-ea"/>
              </a:rPr>
              <a:t>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042" y="1676400"/>
            <a:ext cx="8102958" cy="462363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将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表的第一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个节点取出放入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，标记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该节点为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的深度等于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，转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中①；</a:t>
            </a:r>
            <a:r>
              <a:rPr kumimoji="1"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不可扩展步骤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可以扩展，进行以下步骤：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① 扩展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指向父节点的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考察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这些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子节点中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是否有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。若有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终叶节点为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对其父节点及先辈节点中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能够被标记为可解节点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得到了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，搜索成功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为可解节点，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删去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先辈节点的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kumimoji="1"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27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6"/>
          <p:cNvSpPr>
            <a:spLocks noChangeArrowheads="1"/>
          </p:cNvSpPr>
          <p:nvPr/>
        </p:nvSpPr>
        <p:spPr bwMode="auto">
          <a:xfrm>
            <a:off x="727075" y="944563"/>
            <a:ext cx="15589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tx2"/>
                </a:solidFill>
                <a:latin typeface="+mn-ea"/>
                <a:ea typeface="+mn-ea"/>
              </a:rPr>
              <a:t>内容提要</a:t>
            </a:r>
          </a:p>
        </p:txBody>
      </p:sp>
      <p:sp>
        <p:nvSpPr>
          <p:cNvPr id="26627" name="Text Box 48"/>
          <p:cNvSpPr txBox="1">
            <a:spLocks noChangeArrowheads="1"/>
          </p:cNvSpPr>
          <p:nvPr/>
        </p:nvSpPr>
        <p:spPr bwMode="auto">
          <a:xfrm>
            <a:off x="4540250" y="1905000"/>
            <a:ext cx="32178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latin typeface="+mn-ea"/>
                <a:ea typeface="+mn-ea"/>
              </a:rPr>
              <a:t>1</a:t>
            </a:r>
            <a:r>
              <a:rPr lang="zh-CN" altLang="en-US" sz="2800" dirty="0" smtClean="0">
                <a:latin typeface="+mn-ea"/>
                <a:ea typeface="+mn-ea"/>
              </a:rPr>
              <a:t>、推理的基本概念</a:t>
            </a:r>
          </a:p>
        </p:txBody>
      </p:sp>
      <p:sp>
        <p:nvSpPr>
          <p:cNvPr id="26628" name="Text Box 49"/>
          <p:cNvSpPr txBox="1">
            <a:spLocks noChangeArrowheads="1"/>
          </p:cNvSpPr>
          <p:nvPr/>
        </p:nvSpPr>
        <p:spPr bwMode="auto">
          <a:xfrm>
            <a:off x="4540250" y="2743200"/>
            <a:ext cx="20526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800" smtClean="0">
                <a:solidFill>
                  <a:srgbClr val="FF0000"/>
                </a:solidFill>
                <a:latin typeface="+mn-ea"/>
                <a:ea typeface="+mn-ea"/>
              </a:rPr>
              <a:t>、搜索策略</a:t>
            </a:r>
          </a:p>
        </p:txBody>
      </p:sp>
      <p:sp>
        <p:nvSpPr>
          <p:cNvPr id="26629" name="Text Box 50"/>
          <p:cNvSpPr txBox="1">
            <a:spLocks noChangeArrowheads="1"/>
          </p:cNvSpPr>
          <p:nvPr/>
        </p:nvSpPr>
        <p:spPr bwMode="auto">
          <a:xfrm>
            <a:off x="4540250" y="3535362"/>
            <a:ext cx="28305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latin typeface="+mn-ea"/>
                <a:ea typeface="+mn-ea"/>
              </a:rPr>
              <a:t>3</a:t>
            </a:r>
            <a:r>
              <a:rPr lang="zh-CN" altLang="en-US" sz="2800" dirty="0" smtClean="0">
                <a:latin typeface="+mn-ea"/>
                <a:ea typeface="+mn-ea"/>
              </a:rPr>
              <a:t>、自然演绎推理</a:t>
            </a:r>
          </a:p>
        </p:txBody>
      </p:sp>
      <p:sp>
        <p:nvSpPr>
          <p:cNvPr id="26630" name="Text Box 51"/>
          <p:cNvSpPr txBox="1">
            <a:spLocks noChangeArrowheads="1"/>
          </p:cNvSpPr>
          <p:nvPr/>
        </p:nvSpPr>
        <p:spPr bwMode="auto">
          <a:xfrm>
            <a:off x="4540250" y="4373562"/>
            <a:ext cx="28305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smtClean="0">
                <a:latin typeface="+mn-ea"/>
                <a:ea typeface="+mn-ea"/>
              </a:rPr>
              <a:t>4</a:t>
            </a:r>
            <a:r>
              <a:rPr lang="zh-CN" altLang="en-US" sz="2800" smtClean="0">
                <a:latin typeface="+mn-ea"/>
                <a:ea typeface="+mn-ea"/>
              </a:rPr>
              <a:t>、归结演绎推理</a:t>
            </a:r>
          </a:p>
        </p:txBody>
      </p:sp>
      <p:sp>
        <p:nvSpPr>
          <p:cNvPr id="26631" name="Text Box 52"/>
          <p:cNvSpPr txBox="1">
            <a:spLocks noChangeArrowheads="1"/>
          </p:cNvSpPr>
          <p:nvPr/>
        </p:nvSpPr>
        <p:spPr bwMode="auto">
          <a:xfrm>
            <a:off x="4540250" y="5105400"/>
            <a:ext cx="39179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latin typeface="+mn-ea"/>
                <a:ea typeface="+mn-ea"/>
              </a:rPr>
              <a:t>5</a:t>
            </a:r>
            <a:r>
              <a:rPr lang="zh-CN" altLang="en-US" sz="2800" dirty="0" smtClean="0">
                <a:latin typeface="+mn-ea"/>
                <a:ea typeface="+mn-ea"/>
              </a:rPr>
              <a:t>、基于规则的演绎推理</a:t>
            </a:r>
          </a:p>
        </p:txBody>
      </p:sp>
      <p:pic>
        <p:nvPicPr>
          <p:cNvPr id="26632" name="Picture 53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237" y="1708909"/>
            <a:ext cx="7924800" cy="3277820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① 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搜索失败，表明原始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无解，退出搜索过程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中删去含有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③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57200" y="304800"/>
            <a:ext cx="8305800" cy="6286500"/>
            <a:chOff x="381000" y="304800"/>
            <a:chExt cx="8305800" cy="6286500"/>
          </a:xfrm>
        </p:grpSpPr>
        <p:pic>
          <p:nvPicPr>
            <p:cNvPr id="10" name="Picture 3" descr="与或树宽度优先流程图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800"/>
              <a:ext cx="4114800" cy="624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 descr="p68-bu-tu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04800"/>
              <a:ext cx="4114800" cy="628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457200" y="2819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1143000" y="1676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648200" y="2438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2133600" y="2667000"/>
              <a:ext cx="2514600" cy="38100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6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711092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1676400"/>
            <a:ext cx="8305800" cy="143116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设有如图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中标有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的节点是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。若按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有界深度优先搜索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=4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，则其节点扩展顺序为：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71800"/>
            <a:ext cx="4968671" cy="30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76535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200"/>
            <a:ext cx="3581400" cy="1790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800" y="1745426"/>
            <a:ext cx="8229600" cy="3893374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终叶节点，即标记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/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可解；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，往上回溯又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搜索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40386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3.4.4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3942" y="1832124"/>
            <a:ext cx="7966658" cy="228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或树的启发搜索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过程，仍是</a:t>
            </a:r>
            <a:r>
              <a:rPr kumimoji="1" lang="zh-CN" altLang="en-US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kumimoji="1" lang="zh-CN" altLang="en-US" sz="2000" u="sng" dirty="0"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过程得到</a:t>
            </a:r>
            <a:r>
              <a:rPr kumimoji="1" lang="zh-CN" altLang="en-US" sz="2000" u="sng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启发信息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寻找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最优解树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算法的</a:t>
            </a:r>
            <a:r>
              <a:rPr kumimoji="1" lang="zh-CN" altLang="en-US" sz="2000" u="sng" dirty="0">
                <a:latin typeface="宋体" panose="02010600030101010101" pitchFamily="2" charset="-122"/>
                <a:ea typeface="宋体" panose="02010600030101010101" pitchFamily="2" charset="-122"/>
              </a:rPr>
              <a:t>每一步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都试图找到一个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最有希望成为最优解树的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最优解树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是指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代价最小的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那棵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解树。</a:t>
            </a:r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ts val="32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涉及到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解树的代价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希望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解树的代价：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1798" y="1660267"/>
            <a:ext cx="431120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计算规则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，则其代价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4546937"/>
            <a:ext cx="79623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若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，且子节点为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 ,n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的代价可用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计算得到。 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1269"/>
            <a:ext cx="2438400" cy="139107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1798" y="2646315"/>
            <a:ext cx="7816402" cy="1842044"/>
            <a:chOff x="641798" y="2886821"/>
            <a:chExt cx="7816402" cy="1842044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8515041"/>
                </p:ext>
              </p:extLst>
            </p:nvPr>
          </p:nvGraphicFramePr>
          <p:xfrm>
            <a:off x="2971800" y="3735751"/>
            <a:ext cx="3733800" cy="455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46" name="Microsoft 公式 3.0" r:id="rId4" imgW="1663560" imgH="279360" progId="Equation.3">
                    <p:embed/>
                  </p:oleObj>
                </mc:Choice>
                <mc:Fallback>
                  <p:oleObj name="Microsoft 公式 3.0" r:id="rId4" imgW="166356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3735751"/>
                          <a:ext cx="3733800" cy="455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4"/>
            <p:cNvSpPr txBox="1">
              <a:spLocks noChangeArrowheads="1"/>
            </p:cNvSpPr>
            <p:nvPr/>
          </p:nvSpPr>
          <p:spPr bwMode="auto">
            <a:xfrm>
              <a:off x="2927798" y="4267200"/>
              <a:ext cx="55304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其中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c(n,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到其子节点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边</a:t>
              </a:r>
              <a:r>
                <a:rPr kumimoji="1"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代价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4"/>
            <p:cNvSpPr txBox="1">
              <a:spLocks noChangeArrowheads="1"/>
            </p:cNvSpPr>
            <p:nvPr/>
          </p:nvSpPr>
          <p:spPr bwMode="auto">
            <a:xfrm>
              <a:off x="641798" y="2886821"/>
              <a:ext cx="6749602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lnSpc>
                  <a:spcPct val="200000"/>
                </a:lnSpc>
              </a:pPr>
              <a:r>
                <a:rPr kumimoji="1" lang="zh-CN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⑵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或节点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且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子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节点为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… ,n</a:t>
              </a:r>
              <a:r>
                <a:rPr kumimoji="1" lang="en-US" altLang="zh-CN" sz="2000" baseline="-1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的代价为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1798" y="1938832"/>
            <a:ext cx="15680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876148"/>
              </p:ext>
            </p:extLst>
          </p:nvPr>
        </p:nvGraphicFramePr>
        <p:xfrm>
          <a:off x="2920283" y="1849753"/>
          <a:ext cx="4265675" cy="75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5" name="Equation" r:id="rId3" imgW="1676160" imgH="431640" progId="Equation.DSMT4">
                  <p:embed/>
                </p:oleObj>
              </mc:Choice>
              <mc:Fallback>
                <p:oleObj name="Equation" r:id="rId3" imgW="1676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0283" y="1849753"/>
                        <a:ext cx="4265675" cy="7535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41798" y="2781497"/>
            <a:ext cx="1720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236"/>
              </p:ext>
            </p:extLst>
          </p:nvPr>
        </p:nvGraphicFramePr>
        <p:xfrm>
          <a:off x="2856963" y="2871733"/>
          <a:ext cx="3962400" cy="48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6" name="Equation" r:id="rId5" imgW="1765080" imgH="291960" progId="Equation.DSMT4">
                  <p:embed/>
                </p:oleObj>
              </mc:Choice>
              <mc:Fallback>
                <p:oleObj name="Equation" r:id="rId5" imgW="17650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963" y="2871733"/>
                        <a:ext cx="3962400" cy="481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3569494"/>
            <a:ext cx="82736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2000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但不是终叶节点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不可扩展，其代价定义为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∝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20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8875"/>
            <a:ext cx="2500619" cy="13064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8876"/>
            <a:ext cx="2315207" cy="13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711092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752600"/>
            <a:ext cx="4682828" cy="3231654"/>
          </a:xfrm>
        </p:spPr>
        <p:txBody>
          <a:bodyPr wrap="square" lIns="0" tIns="0" rIns="0" bIns="0"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图示“与</a:t>
            </a:r>
            <a:r>
              <a:rPr kumimoji="1"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树”，包括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两棵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与或树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E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是端节点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边上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的数字是该边的代价。</a:t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代价。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81200"/>
            <a:ext cx="3200677" cy="2773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52" y="112744"/>
            <a:ext cx="1221748" cy="1795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07080"/>
            <a:ext cx="1295677" cy="1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828800"/>
            <a:ext cx="4454228" cy="1384995"/>
          </a:xfr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50000"/>
              </a:lnSpc>
              <a:buClr>
                <a:schemeClr val="hlink"/>
              </a:buClr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：⑴ 先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)=2+4+6+2=14</a:t>
            </a:r>
            <a:b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)=2+6+2=10</a:t>
            </a:r>
            <a:endParaRPr lang="zh-CN" altLang="en-US" sz="20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143000" y="3429000"/>
            <a:ext cx="4454228" cy="132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50000"/>
              </a:lnSpc>
              <a:buClr>
                <a:schemeClr val="hlink"/>
              </a:buClr>
            </a:pP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再计算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的解树</a:t>
            </a:r>
            <a:b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按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)=1+5+3+2=11</a:t>
            </a:r>
            <a:b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)=1+5+2=8</a:t>
            </a:r>
            <a:endParaRPr lang="zh-CN" altLang="en-US" sz="2000" b="1" kern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39344"/>
            <a:ext cx="3200677" cy="27739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6705600" y="1939344"/>
            <a:ext cx="533400" cy="2773920"/>
          </a:xfrm>
          <a:prstGeom prst="line">
            <a:avLst/>
          </a:prstGeom>
          <a:ln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89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Grp="1" noChangeArrowheads="1"/>
          </p:cNvSpPr>
          <p:nvPr>
            <p:ph type="title"/>
          </p:nvPr>
        </p:nvSpPr>
        <p:spPr>
          <a:xfrm>
            <a:off x="650875" y="762000"/>
            <a:ext cx="2701925" cy="530225"/>
          </a:xfrm>
        </p:spPr>
        <p:txBody>
          <a:bodyPr lIns="0" tIns="0" rIns="0" bIns="0"/>
          <a:lstStyle/>
          <a:p>
            <a:pPr eaLnBrk="1" hangingPunct="1">
              <a:defRPr/>
            </a:pPr>
            <a:r>
              <a:rPr lang="zh-CN" altLang="en-US" sz="3200" b="1" dirty="0" smtClean="0">
                <a:latin typeface="+mn-ea"/>
                <a:ea typeface="+mn-ea"/>
              </a:rPr>
              <a:t>二、搜索策略</a:t>
            </a:r>
          </a:p>
        </p:txBody>
      </p:sp>
      <p:sp>
        <p:nvSpPr>
          <p:cNvPr id="27651" name="Text Box 7"/>
          <p:cNvSpPr txBox="1">
            <a:spLocks noChangeArrowheads="1"/>
          </p:cNvSpPr>
          <p:nvPr/>
        </p:nvSpPr>
        <p:spPr bwMode="auto">
          <a:xfrm>
            <a:off x="685800" y="1752600"/>
            <a:ext cx="422699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搜索的基本概念</a:t>
            </a: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状态空间搜索策略</a:t>
            </a: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与</a:t>
            </a:r>
            <a:r>
              <a:rPr kumimoji="1" lang="en-US" altLang="zh-CN" dirty="0" smtClean="0">
                <a:latin typeface="+mn-ea"/>
                <a:ea typeface="+mn-ea"/>
              </a:rPr>
              <a:t>/</a:t>
            </a:r>
            <a:r>
              <a:rPr kumimoji="1" lang="zh-CN" altLang="en-US" dirty="0" smtClean="0">
                <a:latin typeface="+mn-ea"/>
                <a:ea typeface="+mn-ea"/>
              </a:rPr>
              <a:t>或树搜索策略</a:t>
            </a: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搜索的完备性与效率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希望树：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48237" y="1828800"/>
            <a:ext cx="788616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</a:rPr>
              <a:t>搜索</a:t>
            </a:r>
            <a:r>
              <a:rPr lang="zh-CN" altLang="en-US" sz="2000" dirty="0">
                <a:latin typeface="+mn-ea"/>
              </a:rPr>
              <a:t>过程中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最有可能</a:t>
            </a:r>
            <a:r>
              <a:rPr lang="zh-CN" altLang="en-US" sz="2000" dirty="0">
                <a:latin typeface="+mn-ea"/>
              </a:rPr>
              <a:t>成为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最优解树</a:t>
            </a:r>
            <a:r>
              <a:rPr lang="zh-CN" altLang="en-US" sz="2000" dirty="0">
                <a:latin typeface="+mn-ea"/>
              </a:rPr>
              <a:t>的那</a:t>
            </a:r>
            <a:r>
              <a:rPr lang="zh-CN" altLang="en-US" sz="2000" dirty="0" smtClean="0">
                <a:latin typeface="+mn-ea"/>
              </a:rPr>
              <a:t>棵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子树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或树的</a:t>
            </a:r>
            <a:r>
              <a:rPr lang="zh-CN" altLang="en-US" sz="2000" dirty="0" smtClean="0">
                <a:latin typeface="+mn-ea"/>
              </a:rPr>
              <a:t>启发式</a:t>
            </a:r>
            <a:r>
              <a:rPr lang="zh-CN" altLang="en-US" sz="2000" u="wavyDbl" dirty="0" smtClean="0">
                <a:latin typeface="+mn-ea"/>
              </a:rPr>
              <a:t>搜索</a:t>
            </a:r>
            <a:r>
              <a:rPr lang="zh-CN" altLang="en-US" sz="2000" u="wavyDbl" dirty="0">
                <a:latin typeface="+mn-ea"/>
              </a:rPr>
              <a:t>过程</a:t>
            </a:r>
            <a:r>
              <a:rPr lang="zh-CN" altLang="en-US" sz="2000" dirty="0">
                <a:latin typeface="+mn-ea"/>
              </a:rPr>
              <a:t>就是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不断选择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、修正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过程。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</a:rPr>
              <a:t>搜索过程</a:t>
            </a:r>
            <a:r>
              <a:rPr lang="zh-CN" altLang="en-US" sz="2000" dirty="0">
                <a:latin typeface="+mn-ea"/>
              </a:rPr>
              <a:t>中，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希望树是</a:t>
            </a:r>
            <a:r>
              <a:rPr lang="zh-CN" altLang="en-US" sz="2400" u="wavyDbl" dirty="0">
                <a:solidFill>
                  <a:srgbClr val="FF0000"/>
                </a:solidFill>
                <a:latin typeface="+mn-ea"/>
              </a:rPr>
              <a:t>不断变化的</a:t>
            </a:r>
            <a:r>
              <a:rPr lang="zh-CN" altLang="en-US" sz="2000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990600"/>
            <a:ext cx="39237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或树的启发式搜索过程：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73995" y="1694187"/>
            <a:ext cx="793660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⑴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出希望树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1" lang="en-US" altLang="zh-CN" sz="1800" dirty="0" smtClean="0">
                <a:latin typeface="+mn-ea"/>
                <a:ea typeface="+mn-ea"/>
              </a:rPr>
              <a:t>(</a:t>
            </a:r>
            <a:r>
              <a:rPr kumimoji="1" lang="zh-CN" altLang="en-US" sz="1800" dirty="0" smtClean="0">
                <a:latin typeface="+mn-ea"/>
                <a:ea typeface="+mn-ea"/>
              </a:rPr>
              <a:t>根据当前节点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，求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出以</a:t>
            </a: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根的希望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1800" dirty="0" smtClean="0">
                <a:latin typeface="+mn-ea"/>
                <a:ea typeface="+mn-ea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依次从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表中取出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的端节点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该节点为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有三种不同情况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不是终叶节点，但可扩展；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不是终叶节点，也不可扩展。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038600" y="5259540"/>
            <a:ext cx="457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倒推，运用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可解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不可解</a:t>
            </a:r>
            <a:r>
              <a:rPr lang="zh-CN" altLang="en-US" dirty="0" smtClean="0">
                <a:solidFill>
                  <a:srgbClr val="0000FF"/>
                </a:solidFill>
              </a:rPr>
              <a:t>标记方法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81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647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5800" y="1813173"/>
            <a:ext cx="822960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ts val="3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设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，要求搜索过程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每次扩展节点时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同时扩展两层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且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0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间隔方式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进行扩展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u="wavyDbl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u="wavyDbl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u="wavyDbl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或交替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扩展后，得到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所示。其中，端节点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下的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数字，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启发函数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估算出的</a:t>
            </a:r>
            <a:r>
              <a:rPr lang="en-US" altLang="zh-CN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（父子节点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的边代价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4500"/>
            <a:ext cx="2937043" cy="1435700"/>
          </a:xfrm>
          <a:prstGeom prst="rect">
            <a:avLst/>
          </a:prstGeom>
        </p:spPr>
      </p:pic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1098460" y="3670352"/>
            <a:ext cx="7257782" cy="15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(B)=3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(C)=</a:t>
            </a:r>
            <a:r>
              <a:rPr lang="en-US" altLang="zh-CN" sz="2000" b="1" dirty="0" smtClean="0">
                <a:ea typeface="宋体" panose="02010600030101010101" pitchFamily="2" charset="-122"/>
              </a:rPr>
              <a:t>3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，</a:t>
            </a:r>
            <a:r>
              <a:rPr lang="en-US" altLang="zh-CN" sz="2000" b="1" i="1" dirty="0" smtClean="0"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ea typeface="宋体" panose="02010600030101010101" pitchFamily="2" charset="-122"/>
              </a:rPr>
              <a:t>(E</a:t>
            </a:r>
            <a:r>
              <a:rPr lang="en-US" altLang="zh-CN" sz="2000" b="1" dirty="0">
                <a:ea typeface="宋体" panose="02010600030101010101" pitchFamily="2" charset="-122"/>
              </a:rPr>
              <a:t>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(F)=2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>
                <a:ea typeface="宋体" panose="02010600030101010101" pitchFamily="2" charset="-122"/>
              </a:rPr>
              <a:t>按照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和代价</a:t>
            </a:r>
            <a:r>
              <a:rPr lang="zh-CN" altLang="en-US" sz="2000" b="1" dirty="0">
                <a:ea typeface="宋体" panose="02010600030101010101" pitchFamily="2" charset="-122"/>
              </a:rPr>
              <a:t>计算得到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：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(A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  <a:r>
              <a:rPr lang="zh-CN" altLang="en-US" sz="2000" b="1" dirty="0">
                <a:solidFill>
                  <a:srgbClr val="0000FF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(D)=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7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，则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(S</a:t>
            </a:r>
            <a:r>
              <a:rPr lang="en-US" altLang="zh-CN" sz="2000" b="1" baseline="-25000" dirty="0" smtClean="0">
                <a:solidFill>
                  <a:srgbClr val="0000FF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此时，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000" b="1" baseline="-25000" dirty="0" smtClean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的右子树是希望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树</a:t>
            </a:r>
            <a:endParaRPr lang="zh-CN" altLang="en-US" sz="20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52903108"/>
              </p:ext>
            </p:extLst>
          </p:nvPr>
        </p:nvGraphicFramePr>
        <p:xfrm>
          <a:off x="4457163" y="4832733"/>
          <a:ext cx="2514600" cy="425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2" name="Equation" r:id="rId4" imgW="1295400" imgH="292100" progId="Equation.DSMT4">
                  <p:embed/>
                </p:oleObj>
              </mc:Choice>
              <mc:Fallback>
                <p:oleObj name="Equation" r:id="rId4" imgW="12954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163" y="4832733"/>
                        <a:ext cx="2514600" cy="425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038600" y="645721"/>
            <a:ext cx="1981200" cy="277000"/>
            <a:chOff x="3911958" y="743417"/>
            <a:chExt cx="1524000" cy="177256"/>
          </a:xfrm>
        </p:grpSpPr>
        <p:cxnSp>
          <p:nvCxnSpPr>
            <p:cNvPr id="3" name="直接箭头连接符 2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 bwMode="auto">
            <a:xfrm>
              <a:off x="3911958" y="743417"/>
              <a:ext cx="609600" cy="177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>
                  <a:solidFill>
                    <a:srgbClr val="FF0000"/>
                  </a:solidFill>
                </a:rPr>
                <a:t>与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43400" y="190260"/>
            <a:ext cx="1981201" cy="276240"/>
            <a:chOff x="3968402" y="685334"/>
            <a:chExt cx="1467556" cy="260891"/>
          </a:xfrm>
        </p:grpSpPr>
        <p:cxnSp>
          <p:nvCxnSpPr>
            <p:cNvPr id="12" name="直接箭头连接符 11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3968402" y="685334"/>
              <a:ext cx="553156" cy="260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或取小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53200" y="187082"/>
            <a:ext cx="1412797" cy="351625"/>
            <a:chOff x="6553200" y="150298"/>
            <a:chExt cx="1412797" cy="351625"/>
          </a:xfrm>
        </p:grpSpPr>
        <p:grpSp>
          <p:nvGrpSpPr>
            <p:cNvPr id="23" name="组合 22"/>
            <p:cNvGrpSpPr/>
            <p:nvPr/>
          </p:nvGrpSpPr>
          <p:grpSpPr>
            <a:xfrm>
              <a:off x="6553200" y="150298"/>
              <a:ext cx="269920" cy="350189"/>
              <a:chOff x="6553200" y="150298"/>
              <a:chExt cx="269920" cy="350189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6553261" y="150298"/>
                <a:ext cx="1524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箭头连接符 19"/>
              <p:cNvCxnSpPr/>
              <p:nvPr/>
            </p:nvCxnSpPr>
            <p:spPr bwMode="auto">
              <a:xfrm flipV="1">
                <a:off x="6553200" y="341536"/>
                <a:ext cx="269920" cy="158951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7675662" y="174930"/>
              <a:ext cx="290335" cy="326993"/>
              <a:chOff x="7675662" y="174930"/>
              <a:chExt cx="290335" cy="326993"/>
            </a:xfrm>
          </p:grpSpPr>
          <p:sp>
            <p:nvSpPr>
              <p:cNvPr id="24" name="矩形 23"/>
              <p:cNvSpPr/>
              <p:nvPr/>
            </p:nvSpPr>
            <p:spPr bwMode="auto">
              <a:xfrm>
                <a:off x="7813720" y="174930"/>
                <a:ext cx="15227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/>
              <p:nvPr/>
            </p:nvCxnSpPr>
            <p:spPr bwMode="auto">
              <a:xfrm flipH="1" flipV="1">
                <a:off x="7675662" y="342973"/>
                <a:ext cx="193598" cy="158950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997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1507" y="1689080"/>
            <a:ext cx="472869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依次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对当前希望树的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后，得到与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旁边的数字是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节点代价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⑷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)=12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，由左子树求出的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)=9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。显然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左子树的代价小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当前希望树改为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866362"/>
            <a:ext cx="3343141" cy="407723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7400" y="4267200"/>
            <a:ext cx="900447" cy="276999"/>
            <a:chOff x="5257800" y="5029200"/>
            <a:chExt cx="900447" cy="276999"/>
          </a:xfrm>
        </p:grpSpPr>
        <p:sp>
          <p:nvSpPr>
            <p:cNvPr id="8" name="矩形 7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67600" y="3581400"/>
            <a:ext cx="1384479" cy="599507"/>
            <a:chOff x="7467600" y="3581400"/>
            <a:chExt cx="1384479" cy="599507"/>
          </a:xfrm>
        </p:grpSpPr>
        <p:sp>
          <p:nvSpPr>
            <p:cNvPr id="15" name="矩形 14"/>
            <p:cNvSpPr/>
            <p:nvPr/>
          </p:nvSpPr>
          <p:spPr bwMode="auto">
            <a:xfrm>
              <a:off x="8242479" y="3903908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 flipH="1" flipV="1">
              <a:off x="7467600" y="3581400"/>
              <a:ext cx="762000" cy="4352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8026221" y="2682241"/>
            <a:ext cx="1042116" cy="276999"/>
            <a:chOff x="4077237" y="520387"/>
            <a:chExt cx="1042116" cy="276999"/>
          </a:xfrm>
        </p:grpSpPr>
        <p:sp>
          <p:nvSpPr>
            <p:cNvPr id="21" name="矩形 20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467600" y="2067088"/>
            <a:ext cx="1042116" cy="276999"/>
            <a:chOff x="4077237" y="520387"/>
            <a:chExt cx="1042116" cy="276999"/>
          </a:xfrm>
        </p:grpSpPr>
        <p:sp>
          <p:nvSpPr>
            <p:cNvPr id="25" name="矩形 24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 bwMode="auto">
          <a:xfrm rot="2371277">
            <a:off x="5841159" y="1769853"/>
            <a:ext cx="1216262" cy="23012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2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扩展两层，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如图所示：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62869"/>
            <a:ext cx="6324600" cy="2652672"/>
          </a:xfrm>
          <a:prstGeom prst="rect">
            <a:avLst/>
          </a:prstGeom>
        </p:spPr>
      </p:pic>
      <p:sp>
        <p:nvSpPr>
          <p:cNvPr id="6" name="Rectangle 137"/>
          <p:cNvSpPr>
            <a:spLocks noChangeArrowheads="1"/>
          </p:cNvSpPr>
          <p:nvPr/>
        </p:nvSpPr>
        <p:spPr bwMode="auto">
          <a:xfrm>
            <a:off x="677215" y="4808109"/>
            <a:ext cx="7907628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由于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，故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，得节点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也为可解节点，但不能标记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10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为可解节点，须继续扩展。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当前的希望树仍然是左子树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524000" y="3489205"/>
            <a:ext cx="900447" cy="276999"/>
            <a:chOff x="5257800" y="5029200"/>
            <a:chExt cx="900447" cy="276999"/>
          </a:xfrm>
        </p:grpSpPr>
        <p:sp>
          <p:nvSpPr>
            <p:cNvPr id="9" name="矩形 8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971800" y="2975587"/>
            <a:ext cx="900447" cy="276999"/>
            <a:chOff x="5257800" y="5029200"/>
            <a:chExt cx="900447" cy="276999"/>
          </a:xfrm>
        </p:grpSpPr>
        <p:sp>
          <p:nvSpPr>
            <p:cNvPr id="12" name="矩形 11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43400" y="2483838"/>
            <a:ext cx="900447" cy="276999"/>
            <a:chOff x="5257800" y="5029200"/>
            <a:chExt cx="900447" cy="276999"/>
          </a:xfrm>
        </p:grpSpPr>
        <p:sp>
          <p:nvSpPr>
            <p:cNvPr id="15" name="矩形 14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493358" y="2232413"/>
            <a:ext cx="1041042" cy="276999"/>
            <a:chOff x="6883758" y="1000734"/>
            <a:chExt cx="1041042" cy="276999"/>
          </a:xfrm>
        </p:grpSpPr>
        <p:sp>
          <p:nvSpPr>
            <p:cNvPr id="18" name="矩形 17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68" y="192400"/>
            <a:ext cx="2687690" cy="137082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660042" y="350829"/>
            <a:ext cx="1295400" cy="2286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8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2110819"/>
            <a:ext cx="6375042" cy="3087609"/>
          </a:xfrm>
          <a:prstGeom prst="rect">
            <a:avLst/>
          </a:prstGeom>
        </p:spPr>
      </p:pic>
      <p:sp>
        <p:nvSpPr>
          <p:cNvPr id="6" name="Rectangle 184"/>
          <p:cNvSpPr>
            <a:spLocks noChangeArrowheads="1"/>
          </p:cNvSpPr>
          <p:nvPr/>
        </p:nvSpPr>
        <p:spPr bwMode="auto">
          <a:xfrm>
            <a:off x="635358" y="5105400"/>
            <a:ext cx="80514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，可标记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，如此得到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了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代价最小的解树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。按</a:t>
            </a:r>
            <a:r>
              <a:rPr lang="zh-CN" altLang="en-US" sz="2000" b="1" u="sng" dirty="0"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最优解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的代价为</a:t>
            </a:r>
            <a:r>
              <a:rPr lang="en-US" altLang="zh-CN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5775"/>
            <a:ext cx="3810000" cy="13742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24000" y="3609201"/>
            <a:ext cx="900447" cy="276999"/>
            <a:chOff x="5257800" y="5029200"/>
            <a:chExt cx="900447" cy="276999"/>
          </a:xfrm>
        </p:grpSpPr>
        <p:sp>
          <p:nvSpPr>
            <p:cNvPr id="11" name="矩形 10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971800" y="3050043"/>
            <a:ext cx="900447" cy="276999"/>
            <a:chOff x="5257800" y="5029200"/>
            <a:chExt cx="900447" cy="276999"/>
          </a:xfrm>
        </p:grpSpPr>
        <p:sp>
          <p:nvSpPr>
            <p:cNvPr id="14" name="矩形 13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343400" y="2509596"/>
            <a:ext cx="900447" cy="276999"/>
            <a:chOff x="5257800" y="5029200"/>
            <a:chExt cx="900447" cy="276999"/>
          </a:xfrm>
        </p:grpSpPr>
        <p:sp>
          <p:nvSpPr>
            <p:cNvPr id="17" name="矩形 16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93358" y="2206655"/>
            <a:ext cx="1041042" cy="276999"/>
            <a:chOff x="6883758" y="1000734"/>
            <a:chExt cx="1041042" cy="276999"/>
          </a:xfrm>
        </p:grpSpPr>
        <p:sp>
          <p:nvSpPr>
            <p:cNvPr id="20" name="矩形 19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/>
          <p:cNvCxnSpPr/>
          <p:nvPr/>
        </p:nvCxnSpPr>
        <p:spPr bwMode="auto">
          <a:xfrm>
            <a:off x="3352800" y="381000"/>
            <a:ext cx="1510047" cy="1524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3962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3.4.5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5800" y="1730117"/>
            <a:ext cx="7924800" cy="337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</a:rPr>
              <a:t>人类下棋的思考方式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本质是一种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试探性</a:t>
            </a:r>
            <a:r>
              <a:rPr lang="zh-CN" altLang="en-US" sz="2000" dirty="0" smtClean="0">
                <a:latin typeface="+mn-ea"/>
                <a:ea typeface="+mn-ea"/>
              </a:rPr>
              <a:t>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甲方选择走一步</a:t>
            </a:r>
            <a:r>
              <a:rPr lang="zh-CN" altLang="en-US" sz="2000" dirty="0">
                <a:latin typeface="+mn-ea"/>
                <a:ea typeface="+mn-ea"/>
              </a:rPr>
              <a:t>后</a:t>
            </a:r>
            <a:r>
              <a:rPr lang="zh-CN" altLang="en-US" sz="2000" dirty="0" smtClean="0">
                <a:latin typeface="+mn-ea"/>
                <a:ea typeface="+mn-ea"/>
              </a:rPr>
              <a:t>，就会考虑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乙方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可能有哪些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应对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方法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步骤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甲方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再根据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乙方每一种可能的应对方法</a:t>
            </a:r>
            <a:r>
              <a:rPr lang="zh-CN" altLang="en-US" sz="2000" dirty="0" smtClean="0">
                <a:latin typeface="+mn-ea"/>
                <a:ea typeface="+mn-ea"/>
              </a:rPr>
              <a:t>，看是否有好的对应方法；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lvl="1" indent="-342900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  <a:ea typeface="+mn-ea"/>
              </a:rPr>
              <a:t>此</a:t>
            </a:r>
            <a:r>
              <a:rPr lang="zh-CN" altLang="en-US" sz="2000" dirty="0" smtClean="0">
                <a:latin typeface="+mn-ea"/>
                <a:ea typeface="+mn-ea"/>
              </a:rPr>
              <a:t>过程继续，直到若干步以后，找到一个满意的走法为止。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 smtClean="0">
                <a:latin typeface="+mn-ea"/>
                <a:ea typeface="+mn-ea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极大极小</a:t>
            </a:r>
            <a:r>
              <a:rPr lang="zh-CN" altLang="en-US" sz="2400" dirty="0" smtClean="0">
                <a:latin typeface="+mn-ea"/>
                <a:ea typeface="+mn-ea"/>
              </a:rPr>
              <a:t>搜索方法，即是对这个思维过程的模拟。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一种在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有限搜索范围内</a:t>
            </a:r>
            <a:r>
              <a:rPr lang="zh-CN" altLang="en-US" sz="2000" dirty="0" smtClean="0">
                <a:latin typeface="+mn-ea"/>
                <a:ea typeface="+mn-ea"/>
              </a:rPr>
              <a:t>，进行求解的方法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06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7163" y="1633984"/>
            <a:ext cx="7924800" cy="43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博弈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/>
              <a:t>    一类</a:t>
            </a:r>
            <a:r>
              <a:rPr lang="zh-CN" altLang="en-US" sz="2000" dirty="0"/>
              <a:t>具有智能行为的竞争</a:t>
            </a:r>
            <a:r>
              <a:rPr lang="zh-CN" altLang="en-US" sz="2000" dirty="0" smtClean="0"/>
              <a:t>活动。（下棋、沙盘推演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博弈类型</a:t>
            </a:r>
            <a:endParaRPr kumimoji="1"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buClr>
                <a:srgbClr val="FF0000"/>
              </a:buClr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双人完备信息博弈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两位</a:t>
            </a:r>
            <a:r>
              <a:rPr lang="zh-CN" altLang="en-US" sz="2000" dirty="0" smtClean="0"/>
              <a:t>选手对弈，</a:t>
            </a:r>
            <a:r>
              <a:rPr lang="zh-CN" altLang="en-US" sz="2000" dirty="0"/>
              <a:t>轮流走步，每一方</a:t>
            </a:r>
            <a:r>
              <a:rPr lang="zh-CN" altLang="en-US" sz="2000" dirty="0">
                <a:solidFill>
                  <a:srgbClr val="0000FF"/>
                </a:solidFill>
              </a:rPr>
              <a:t>不仅</a:t>
            </a:r>
            <a:r>
              <a:rPr lang="zh-CN" altLang="en-US" sz="2000" dirty="0" smtClean="0">
                <a:solidFill>
                  <a:srgbClr val="0000FF"/>
                </a:solidFill>
              </a:rPr>
              <a:t>知道 </a:t>
            </a:r>
            <a:endParaRPr lang="en-US" altLang="zh-CN" sz="2000" dirty="0" smtClean="0">
              <a:solidFill>
                <a:srgbClr val="0000FF"/>
              </a:solidFill>
            </a:endParaRPr>
          </a:p>
          <a:p>
            <a:pPr marL="0" lvl="1" eaLnBrk="1" hangingPunct="1"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</a:t>
            </a:r>
            <a:r>
              <a:rPr lang="zh-CN" altLang="en-US" sz="2000" u="sng" dirty="0" smtClean="0"/>
              <a:t>对方</a:t>
            </a:r>
            <a:r>
              <a:rPr lang="zh-CN" altLang="en-US" sz="2000" u="sng" dirty="0"/>
              <a:t>已经走过的棋步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而且还能估计出</a:t>
            </a:r>
            <a:r>
              <a:rPr lang="zh-CN" altLang="en-US" sz="2000" u="sng" dirty="0"/>
              <a:t>对方</a:t>
            </a:r>
            <a:r>
              <a:rPr lang="zh-CN" altLang="en-US" sz="2000" u="sng" dirty="0" smtClean="0"/>
              <a:t>未来可能的走步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机遇性博弈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存在</a:t>
            </a:r>
            <a:r>
              <a:rPr lang="zh-CN" altLang="en-US" sz="2000" dirty="0">
                <a:solidFill>
                  <a:srgbClr val="0000FF"/>
                </a:solidFill>
              </a:rPr>
              <a:t>不可</a:t>
            </a:r>
            <a:r>
              <a:rPr lang="zh-CN" altLang="en-US" sz="2000" dirty="0" smtClean="0">
                <a:solidFill>
                  <a:srgbClr val="0000FF"/>
                </a:solidFill>
              </a:rPr>
              <a:t>预测性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</a:rPr>
              <a:t>随机性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/>
              <a:t>的博弈。（掷硬币）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latin typeface="+mn-ea"/>
                <a:ea typeface="+mn-ea"/>
              </a:rPr>
              <a:t>：自己走步时，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只需考虑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对自己最有利的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那一步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：对方走步时，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应考察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对方所有可能的</a:t>
            </a:r>
            <a:r>
              <a:rPr lang="zh-CN" altLang="en-US" sz="2000" dirty="0" smtClean="0">
                <a:latin typeface="+mn-ea"/>
                <a:ea typeface="+mn-ea"/>
              </a:rPr>
              <a:t>走步。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 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双方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轮流走步</a:t>
            </a:r>
            <a:r>
              <a:rPr lang="zh-CN" altLang="en-US" sz="2000" dirty="0" smtClean="0">
                <a:latin typeface="+mn-ea"/>
                <a:ea typeface="+mn-ea"/>
              </a:rPr>
              <a:t>，博弈树</a:t>
            </a:r>
            <a:r>
              <a:rPr lang="zh-CN" altLang="en-US" sz="2000" dirty="0">
                <a:latin typeface="+mn-ea"/>
                <a:ea typeface="+mn-ea"/>
              </a:rPr>
              <a:t>即</a:t>
            </a:r>
            <a:r>
              <a:rPr lang="zh-CN" altLang="en-US" sz="2000" dirty="0" smtClean="0">
                <a:latin typeface="+mn-ea"/>
                <a:ea typeface="+mn-ea"/>
              </a:rPr>
              <a:t>呈现出严格的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“与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或”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交替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层次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4800"/>
            <a:ext cx="207009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8237" y="1905000"/>
            <a:ext cx="7924800" cy="191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，所得到的与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树→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人完备信息博弈中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，通常将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选手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。即，博弈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树中，下一步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066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</a:t>
            </a:r>
          </a:p>
        </p:txBody>
      </p:sp>
    </p:spTree>
    <p:extLst>
      <p:ext uri="{BB962C8B-B14F-4D97-AF65-F5344CB8AC3E}">
        <p14:creationId xmlns:p14="http://schemas.microsoft.com/office/powerpoint/2010/main" val="36723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905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博弈树特点：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8236" y="1828800"/>
            <a:ext cx="8038563" cy="228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博弈树的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树中的“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逐层交替出现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整个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始终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站在某一方的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立场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能使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自己获胜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相应节点即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而所有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对方获胜的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417902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800"/>
              </a:spcAft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 smtClean="0">
                <a:latin typeface="+mn-ea"/>
              </a:rPr>
              <a:t>⑴、搜索</a:t>
            </a:r>
            <a:endParaRPr kumimoji="1" lang="en-US" altLang="zh-CN" sz="2400" b="1" dirty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密切相关</a:t>
            </a:r>
            <a:endParaRPr kumimoji="1" lang="en-US" altLang="zh-CN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sz="2000" b="1" dirty="0" smtClean="0">
                <a:latin typeface="+mn-ea"/>
              </a:rPr>
              <a:t>搜索策略的优劣，直接影响智能系统的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性能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推理效率</a:t>
            </a:r>
            <a:r>
              <a:rPr kumimoji="1" lang="zh-CN" altLang="en-US" sz="2000" b="1" dirty="0" smtClean="0">
                <a:latin typeface="+mn-ea"/>
              </a:rPr>
              <a:t>。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搜索的定义：</a:t>
            </a:r>
            <a:r>
              <a:rPr kumimoji="1" lang="zh-CN" altLang="en-US" sz="2000" b="1" dirty="0" smtClean="0">
                <a:latin typeface="+mn-ea"/>
              </a:rPr>
              <a:t>根据经验</a:t>
            </a:r>
            <a:r>
              <a:rPr kumimoji="1" lang="en-US" altLang="zh-CN" sz="2000" b="1" dirty="0" smtClean="0">
                <a:latin typeface="+mn-ea"/>
              </a:rPr>
              <a:t>\</a:t>
            </a:r>
            <a:r>
              <a:rPr kumimoji="1" lang="zh-CN" altLang="en-US" sz="2000" b="1" dirty="0" smtClean="0">
                <a:latin typeface="+mn-ea"/>
              </a:rPr>
              <a:t>已有知识，按照问题的实际情况，不断寻找可</a:t>
            </a:r>
            <a:endParaRPr kumimoji="1" lang="en-US" altLang="zh-CN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+mn-ea"/>
              </a:rPr>
              <a:t> </a:t>
            </a:r>
            <a:r>
              <a:rPr kumimoji="1" lang="en-US" altLang="zh-CN" sz="2000" b="1" dirty="0" smtClean="0">
                <a:latin typeface="+mn-ea"/>
              </a:rPr>
              <a:t>           </a:t>
            </a:r>
            <a:r>
              <a:rPr kumimoji="1" lang="zh-CN" altLang="en-US" sz="2000" b="1" dirty="0" smtClean="0">
                <a:latin typeface="+mn-ea"/>
              </a:rPr>
              <a:t>利用知识，构造一条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代价最小的推理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路径</a:t>
            </a:r>
            <a:r>
              <a:rPr kumimoji="1" lang="zh-CN" altLang="en-US" sz="2000" b="1" dirty="0" smtClean="0">
                <a:latin typeface="+mn-ea"/>
              </a:rPr>
              <a:t>，使问题得到解</a:t>
            </a:r>
            <a:endParaRPr kumimoji="1" lang="en-US" altLang="zh-CN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800"/>
              </a:spcAft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+mn-ea"/>
              </a:rPr>
              <a:t> </a:t>
            </a:r>
            <a:r>
              <a:rPr kumimoji="1" lang="en-US" altLang="zh-CN" sz="2000" b="1" dirty="0" smtClean="0">
                <a:latin typeface="+mn-ea"/>
              </a:rPr>
              <a:t>           </a:t>
            </a:r>
            <a:r>
              <a:rPr kumimoji="1" lang="zh-CN" altLang="en-US" sz="2000" b="1" dirty="0" smtClean="0">
                <a:latin typeface="+mn-ea"/>
              </a:rPr>
              <a:t>决的过程。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搜索的适用情况：</a:t>
            </a:r>
            <a:r>
              <a:rPr kumimoji="1" lang="zh-CN" altLang="en-US" sz="2000" b="1" dirty="0" smtClean="0">
                <a:latin typeface="+mn-ea"/>
              </a:rPr>
              <a:t>不良结构或非结构化</a:t>
            </a:r>
            <a:r>
              <a:rPr kumimoji="1" lang="zh-CN" altLang="en-US" sz="2000" b="1" dirty="0" smtClean="0">
                <a:latin typeface="+mn-ea"/>
              </a:rPr>
              <a:t>问题</a:t>
            </a:r>
            <a:endParaRPr kumimoji="1" lang="zh-CN" altLang="en-US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+mn-ea"/>
              </a:rPr>
              <a:t>                难以获得求解所需的全部</a:t>
            </a:r>
            <a:r>
              <a:rPr kumimoji="1" lang="zh-CN" altLang="en-US" sz="2000" b="1" dirty="0" smtClean="0">
                <a:latin typeface="+mn-ea"/>
              </a:rPr>
              <a:t>信息</a:t>
            </a:r>
            <a:endParaRPr kumimoji="1" lang="zh-CN" altLang="en-US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+mn-ea"/>
              </a:rPr>
              <a:t>                没有现成的算法可供求解</a:t>
            </a:r>
            <a:r>
              <a:rPr kumimoji="1" lang="zh-CN" altLang="en-US" sz="2000" b="1" dirty="0" smtClean="0">
                <a:latin typeface="+mn-ea"/>
              </a:rPr>
              <a:t>使用</a:t>
            </a:r>
            <a:endParaRPr kumimoji="1" lang="zh-CN" altLang="en-US" sz="2000" b="1" dirty="0" smtClean="0">
              <a:latin typeface="+mn-ea"/>
            </a:endParaRP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>
          <a:xfrm>
            <a:off x="650875" y="838200"/>
            <a:ext cx="3235325" cy="430213"/>
          </a:xfrm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 smtClean="0">
                <a:latin typeface="+mn-ea"/>
                <a:ea typeface="+mn-ea"/>
              </a:rPr>
              <a:t>1</a:t>
            </a:r>
            <a:r>
              <a:rPr lang="zh-CN" altLang="en-US" sz="2800" b="1" dirty="0" smtClean="0">
                <a:latin typeface="+mn-ea"/>
                <a:ea typeface="+mn-ea"/>
              </a:rPr>
              <a:t>、搜索的基本概念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2286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：一子棋游戏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741438"/>
            <a:ext cx="8038564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行三列的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棋盘，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两个棋手轮流走步，每个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棋手先后在空格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上摆一个自己的棋子，谁先使自己的棋子成三子一线为赢。设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标记，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46762"/>
            <a:ext cx="1203053" cy="17456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07" y="3317972"/>
            <a:ext cx="1230872" cy="18727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30722" y="3276600"/>
            <a:ext cx="1752600" cy="1828800"/>
            <a:chOff x="5930722" y="3505200"/>
            <a:chExt cx="1752600" cy="18288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22" y="3505200"/>
              <a:ext cx="1600200" cy="18288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7378522" y="4800600"/>
              <a:ext cx="3048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8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5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8237" y="1794649"/>
            <a:ext cx="8038564" cy="300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此问题的状态空间共有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9!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个节点，即使除去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同构棋局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，仍是一个较大数字，因而盲目搜索效率较低，须考虑启发式搜索，这里主要就是采用“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将棋局的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整列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整条对角线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称为“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赢线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一条赢线上只有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方的棋子，而没有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方的棋子，则</a:t>
            </a:r>
            <a:r>
              <a:rPr kumimoji="1" lang="zh-CN" altLang="en-US" sz="2000" u="sng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该条赢线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就称为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的赢线。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22730" y="372782"/>
            <a:ext cx="6151845" cy="998818"/>
            <a:chOff x="1622730" y="372782"/>
            <a:chExt cx="6151845" cy="998818"/>
          </a:xfrm>
        </p:grpSpPr>
        <p:grpSp>
          <p:nvGrpSpPr>
            <p:cNvPr id="25" name="组合 24"/>
            <p:cNvGrpSpPr/>
            <p:nvPr/>
          </p:nvGrpSpPr>
          <p:grpSpPr>
            <a:xfrm>
              <a:off x="2871599" y="457199"/>
              <a:ext cx="1074356" cy="914401"/>
              <a:chOff x="1364044" y="359097"/>
              <a:chExt cx="1074356" cy="914401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187974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 bwMode="auto">
              <a:xfrm flipH="1">
                <a:off x="219965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 bwMode="auto">
              <a:xfrm>
                <a:off x="1364044" y="84335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 bwMode="auto">
              <a:xfrm>
                <a:off x="1371600" y="114792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 bwMode="auto">
              <a:xfrm flipV="1">
                <a:off x="1371600" y="394298"/>
                <a:ext cx="1029575" cy="879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5356192" y="453344"/>
              <a:ext cx="1044608" cy="918255"/>
              <a:chOff x="2882721" y="355242"/>
              <a:chExt cx="1044608" cy="918255"/>
            </a:xfrm>
          </p:grpSpPr>
          <p:cxnSp>
            <p:nvCxnSpPr>
              <p:cNvPr id="51" name="直接连接符 50"/>
              <p:cNvCxnSpPr/>
              <p:nvPr/>
            </p:nvCxnSpPr>
            <p:spPr bwMode="auto">
              <a:xfrm>
                <a:off x="3086203" y="359097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 bwMode="auto">
              <a:xfrm>
                <a:off x="3721995" y="355242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 bwMode="auto">
              <a:xfrm>
                <a:off x="2882721" y="531678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auto">
              <a:xfrm>
                <a:off x="2904911" y="1163625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1622730" y="372782"/>
              <a:ext cx="6151845" cy="888945"/>
              <a:chOff x="1622730" y="372782"/>
              <a:chExt cx="6151845" cy="888945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975790" y="532158"/>
                <a:ext cx="3317251" cy="729569"/>
                <a:chOff x="3373235" y="434056"/>
                <a:chExt cx="3317251" cy="729569"/>
              </a:xfrm>
            </p:grpSpPr>
            <p:grpSp>
              <p:nvGrpSpPr>
                <p:cNvPr id="32" name="Group 19"/>
                <p:cNvGrpSpPr>
                  <a:grpSpLocks/>
                </p:cNvGrpSpPr>
                <p:nvPr/>
              </p:nvGrpSpPr>
              <p:grpSpPr bwMode="auto">
                <a:xfrm>
                  <a:off x="3373235" y="449250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4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47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8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3" name="Group 19"/>
                <p:cNvGrpSpPr>
                  <a:grpSpLocks/>
                </p:cNvGrpSpPr>
                <p:nvPr/>
              </p:nvGrpSpPr>
              <p:grpSpPr bwMode="auto">
                <a:xfrm>
                  <a:off x="5850697" y="434056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3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3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0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2" name="矩形 1"/>
              <p:cNvSpPr/>
              <p:nvPr/>
            </p:nvSpPr>
            <p:spPr bwMode="auto">
              <a:xfrm>
                <a:off x="1622730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×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5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6555375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○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4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78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kumimoji="1"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由此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，可定义“</a:t>
                </a:r>
                <a:r>
                  <a:rPr kumimoji="1"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”的估价函数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为：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⑴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非终局节点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-○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方的赢线数。（①）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⑵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和局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。（②，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0-0=0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⑶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方取胜的终局节点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。（③）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⑷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方失败的终局节点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。（④）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利用以上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定义，即可计算出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每一个棋局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的估价函数值。</a:t>
                </a:r>
                <a:endParaRPr lang="en-US" altLang="zh-CN" sz="2000" dirty="0" smtClean="0">
                  <a:latin typeface="宋体" panose="02010600030101010101" pitchFamily="2" charset="-122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若用“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○方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”立场分析同一个棋局的估价，必然有：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每次扩展深度为“</a:t>
                </a:r>
                <a:r>
                  <a:rPr kumimoji="1"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kumimoji="1" lang="zh-CN" altLang="en-US" sz="2000" dirty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2222" b="-2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2973426" y="152400"/>
            <a:ext cx="5560974" cy="1381762"/>
            <a:chOff x="787470" y="143076"/>
            <a:chExt cx="5560974" cy="138176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70" y="187087"/>
              <a:ext cx="1118144" cy="97608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 bwMode="auto">
            <a:xfrm>
              <a:off x="1093258" y="1192572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343" y="187087"/>
              <a:ext cx="1217959" cy="1163172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 bwMode="auto">
            <a:xfrm>
              <a:off x="2621680" y="1207738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041" y="143076"/>
              <a:ext cx="1108488" cy="1257187"/>
            </a:xfrm>
            <a:prstGeom prst="rect">
              <a:avLst/>
            </a:prstGeom>
          </p:spPr>
        </p:pic>
        <p:sp>
          <p:nvSpPr>
            <p:cNvPr id="49" name="矩形 48"/>
            <p:cNvSpPr/>
            <p:nvPr/>
          </p:nvSpPr>
          <p:spPr bwMode="auto">
            <a:xfrm>
              <a:off x="4074421" y="1206380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222" y="149892"/>
              <a:ext cx="1287222" cy="1194009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 bwMode="auto">
            <a:xfrm>
              <a:off x="5583258" y="1217061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47668" y="260806"/>
            <a:ext cx="1054995" cy="954898"/>
            <a:chOff x="1879242" y="260806"/>
            <a:chExt cx="1054995" cy="954898"/>
          </a:xfrm>
        </p:grpSpPr>
        <p:cxnSp>
          <p:nvCxnSpPr>
            <p:cNvPr id="3" name="直接连接符 2"/>
            <p:cNvCxnSpPr/>
            <p:nvPr/>
          </p:nvCxnSpPr>
          <p:spPr bwMode="auto">
            <a:xfrm flipH="1">
              <a:off x="1905000" y="260806"/>
              <a:ext cx="1029237" cy="94109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auto">
            <a:xfrm>
              <a:off x="2743200" y="260806"/>
              <a:ext cx="0" cy="954898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 bwMode="auto">
            <a:xfrm>
              <a:off x="1879242" y="79956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>
              <a:off x="1879242" y="108075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973426" y="247927"/>
            <a:ext cx="1003479" cy="976085"/>
            <a:chOff x="1905000" y="247927"/>
            <a:chExt cx="1003479" cy="976085"/>
          </a:xfrm>
        </p:grpSpPr>
        <p:cxnSp>
          <p:nvCxnSpPr>
            <p:cNvPr id="16" name="直接连接符 15"/>
            <p:cNvCxnSpPr/>
            <p:nvPr/>
          </p:nvCxnSpPr>
          <p:spPr bwMode="auto">
            <a:xfrm>
              <a:off x="2057400" y="247927"/>
              <a:ext cx="0" cy="976085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auto">
            <a:xfrm>
              <a:off x="1905000" y="1161990"/>
              <a:ext cx="1003479" cy="0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8984"/>
            <a:ext cx="2016687" cy="3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1981200" y="2971800"/>
            <a:ext cx="5873021" cy="1143000"/>
            <a:chOff x="2438400" y="4876800"/>
            <a:chExt cx="4577621" cy="755588"/>
          </a:xfrm>
        </p:grpSpPr>
        <p:grpSp>
          <p:nvGrpSpPr>
            <p:cNvPr id="14" name="Group 28"/>
            <p:cNvGrpSpPr>
              <a:grpSpLocks/>
            </p:cNvGrpSpPr>
            <p:nvPr/>
          </p:nvGrpSpPr>
          <p:grpSpPr bwMode="auto">
            <a:xfrm>
              <a:off x="3657600" y="4876800"/>
              <a:ext cx="755651" cy="714375"/>
              <a:chOff x="2653" y="1412"/>
              <a:chExt cx="672" cy="624"/>
            </a:xfrm>
          </p:grpSpPr>
          <p:sp>
            <p:nvSpPr>
              <p:cNvPr id="15" name="Line 29"/>
              <p:cNvSpPr>
                <a:spLocks noChangeShapeType="1"/>
              </p:cNvSpPr>
              <p:nvPr/>
            </p:nvSpPr>
            <p:spPr bwMode="auto">
              <a:xfrm>
                <a:off x="2653" y="1604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30"/>
              <p:cNvSpPr>
                <a:spLocks noChangeShapeType="1"/>
              </p:cNvSpPr>
              <p:nvPr/>
            </p:nvSpPr>
            <p:spPr bwMode="auto">
              <a:xfrm>
                <a:off x="2653" y="189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31"/>
              <p:cNvSpPr>
                <a:spLocks noChangeShapeType="1"/>
              </p:cNvSpPr>
              <p:nvPr/>
            </p:nvSpPr>
            <p:spPr bwMode="auto">
              <a:xfrm>
                <a:off x="2845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>
                <a:off x="3133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Oval 33"/>
              <p:cNvSpPr>
                <a:spLocks noChangeArrowheads="1"/>
              </p:cNvSpPr>
              <p:nvPr/>
            </p:nvSpPr>
            <p:spPr bwMode="auto">
              <a:xfrm>
                <a:off x="3175" y="141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0" name="Group 34"/>
              <p:cNvGrpSpPr>
                <a:grpSpLocks/>
              </p:cNvGrpSpPr>
              <p:nvPr/>
            </p:nvGrpSpPr>
            <p:grpSpPr bwMode="auto">
              <a:xfrm>
                <a:off x="2920" y="1700"/>
                <a:ext cx="165" cy="144"/>
                <a:chOff x="2811" y="2688"/>
                <a:chExt cx="165" cy="144"/>
              </a:xfrm>
            </p:grpSpPr>
            <p:sp>
              <p:nvSpPr>
                <p:cNvPr id="21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36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3" name="Group 37"/>
            <p:cNvGrpSpPr>
              <a:grpSpLocks/>
            </p:cNvGrpSpPr>
            <p:nvPr/>
          </p:nvGrpSpPr>
          <p:grpSpPr bwMode="auto">
            <a:xfrm>
              <a:off x="4916980" y="4904275"/>
              <a:ext cx="792886" cy="714375"/>
              <a:chOff x="998" y="2276"/>
              <a:chExt cx="694" cy="640"/>
            </a:xfrm>
          </p:grpSpPr>
          <p:sp>
            <p:nvSpPr>
              <p:cNvPr id="24" name="Line 38"/>
              <p:cNvSpPr>
                <a:spLocks noChangeShapeType="1"/>
              </p:cNvSpPr>
              <p:nvPr/>
            </p:nvSpPr>
            <p:spPr bwMode="auto">
              <a:xfrm>
                <a:off x="1020" y="242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9"/>
              <p:cNvSpPr>
                <a:spLocks noChangeShapeType="1"/>
              </p:cNvSpPr>
              <p:nvPr/>
            </p:nvSpPr>
            <p:spPr bwMode="auto">
              <a:xfrm>
                <a:off x="1020" y="2708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40"/>
              <p:cNvSpPr>
                <a:spLocks noChangeShapeType="1"/>
              </p:cNvSpPr>
              <p:nvPr/>
            </p:nvSpPr>
            <p:spPr bwMode="auto">
              <a:xfrm>
                <a:off x="1212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1"/>
              <p:cNvSpPr>
                <a:spLocks noChangeShapeType="1"/>
              </p:cNvSpPr>
              <p:nvPr/>
            </p:nvSpPr>
            <p:spPr bwMode="auto">
              <a:xfrm>
                <a:off x="1500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42"/>
              <p:cNvSpPr>
                <a:spLocks noChangeArrowheads="1"/>
              </p:cNvSpPr>
              <p:nvPr/>
            </p:nvSpPr>
            <p:spPr bwMode="auto">
              <a:xfrm>
                <a:off x="998" y="277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9" name="Group 43"/>
              <p:cNvGrpSpPr>
                <a:grpSpLocks/>
              </p:cNvGrpSpPr>
              <p:nvPr/>
            </p:nvGrpSpPr>
            <p:grpSpPr bwMode="auto">
              <a:xfrm>
                <a:off x="1287" y="2516"/>
                <a:ext cx="165" cy="144"/>
                <a:chOff x="2811" y="2688"/>
                <a:chExt cx="165" cy="144"/>
              </a:xfrm>
            </p:grpSpPr>
            <p:sp>
              <p:nvSpPr>
                <p:cNvPr id="3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45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" name="Group 46"/>
            <p:cNvGrpSpPr>
              <a:grpSpLocks/>
            </p:cNvGrpSpPr>
            <p:nvPr/>
          </p:nvGrpSpPr>
          <p:grpSpPr bwMode="auto">
            <a:xfrm>
              <a:off x="6203312" y="4890538"/>
              <a:ext cx="812709" cy="741850"/>
              <a:chOff x="2687" y="2253"/>
              <a:chExt cx="672" cy="618"/>
            </a:xfrm>
          </p:grpSpPr>
          <p:sp>
            <p:nvSpPr>
              <p:cNvPr id="33" name="Line 47"/>
              <p:cNvSpPr>
                <a:spLocks noChangeShapeType="1"/>
              </p:cNvSpPr>
              <p:nvPr/>
            </p:nvSpPr>
            <p:spPr bwMode="auto">
              <a:xfrm>
                <a:off x="2687" y="2397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8"/>
              <p:cNvSpPr>
                <a:spLocks noChangeShapeType="1"/>
              </p:cNvSpPr>
              <p:nvPr/>
            </p:nvSpPr>
            <p:spPr bwMode="auto">
              <a:xfrm>
                <a:off x="2687" y="2685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49"/>
              <p:cNvSpPr>
                <a:spLocks noChangeShapeType="1"/>
              </p:cNvSpPr>
              <p:nvPr/>
            </p:nvSpPr>
            <p:spPr bwMode="auto">
              <a:xfrm>
                <a:off x="2879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0"/>
              <p:cNvSpPr>
                <a:spLocks noChangeShapeType="1"/>
              </p:cNvSpPr>
              <p:nvPr/>
            </p:nvSpPr>
            <p:spPr bwMode="auto">
              <a:xfrm>
                <a:off x="3167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Oval 51"/>
              <p:cNvSpPr>
                <a:spLocks noChangeArrowheads="1"/>
              </p:cNvSpPr>
              <p:nvPr/>
            </p:nvSpPr>
            <p:spPr bwMode="auto">
              <a:xfrm>
                <a:off x="3198" y="2727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8" name="Line 52"/>
              <p:cNvSpPr>
                <a:spLocks noChangeShapeType="1"/>
              </p:cNvSpPr>
              <p:nvPr/>
            </p:nvSpPr>
            <p:spPr bwMode="auto">
              <a:xfrm flipH="1">
                <a:off x="2954" y="2493"/>
                <a:ext cx="144" cy="144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3"/>
              <p:cNvSpPr>
                <a:spLocks noChangeShapeType="1"/>
              </p:cNvSpPr>
              <p:nvPr/>
            </p:nvSpPr>
            <p:spPr bwMode="auto">
              <a:xfrm>
                <a:off x="2954" y="2493"/>
                <a:ext cx="165" cy="135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2438400" y="4876800"/>
              <a:ext cx="839789" cy="714375"/>
              <a:chOff x="998" y="1480"/>
              <a:chExt cx="672" cy="624"/>
            </a:xfrm>
          </p:grpSpPr>
          <p:sp>
            <p:nvSpPr>
              <p:cNvPr id="6" name="Line 20"/>
              <p:cNvSpPr>
                <a:spLocks noChangeShapeType="1"/>
              </p:cNvSpPr>
              <p:nvPr/>
            </p:nvSpPr>
            <p:spPr bwMode="auto">
              <a:xfrm>
                <a:off x="998" y="167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>
                <a:off x="998" y="196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22"/>
              <p:cNvSpPr>
                <a:spLocks noChangeShapeType="1"/>
              </p:cNvSpPr>
              <p:nvPr/>
            </p:nvSpPr>
            <p:spPr bwMode="auto">
              <a:xfrm>
                <a:off x="1190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23"/>
              <p:cNvSpPr>
                <a:spLocks noChangeShapeType="1"/>
              </p:cNvSpPr>
              <p:nvPr/>
            </p:nvSpPr>
            <p:spPr bwMode="auto">
              <a:xfrm>
                <a:off x="1478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Oval 24"/>
              <p:cNvSpPr>
                <a:spLocks noChangeArrowheads="1"/>
              </p:cNvSpPr>
              <p:nvPr/>
            </p:nvSpPr>
            <p:spPr bwMode="auto">
              <a:xfrm>
                <a:off x="998" y="1480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1265" y="1768"/>
                <a:ext cx="165" cy="144"/>
                <a:chOff x="2811" y="2688"/>
                <a:chExt cx="165" cy="144"/>
              </a:xfrm>
            </p:grpSpPr>
            <p:sp>
              <p:nvSpPr>
                <p:cNvPr id="1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Line 27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7" name="矩形 106"/>
          <p:cNvSpPr/>
          <p:nvPr/>
        </p:nvSpPr>
        <p:spPr>
          <a:xfrm>
            <a:off x="747775" y="1828800"/>
            <a:ext cx="559528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棋局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认为是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棋局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状态、节点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</a:p>
        </p:txBody>
      </p:sp>
    </p:spTree>
    <p:extLst>
      <p:ext uri="{BB962C8B-B14F-4D97-AF65-F5344CB8AC3E}">
        <p14:creationId xmlns:p14="http://schemas.microsoft.com/office/powerpoint/2010/main" val="71561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2438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博弈</a:t>
            </a:r>
            <a:r>
              <a:rPr lang="zh-CN" altLang="en-US" sz="24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树算法步骤：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5800" y="1807964"/>
            <a:ext cx="7848600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000"/>
              </a:lnSpc>
              <a:spcAft>
                <a:spcPts val="600"/>
              </a:spcAft>
            </a:pPr>
            <a:r>
              <a:rPr lang="zh-CN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⑴</a:t>
            </a:r>
            <a:r>
              <a:rPr lang="en-US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以当前状态为根节点，生成一棵博弈树；</a:t>
            </a:r>
            <a:endParaRPr lang="en-US" altLang="zh-CN" sz="20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 对博弈树的每一个叶节点，利用估值函数给出估计值；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ts val="3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 从叶节点开始，一层层回溯。过程中，利用最大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最小判定方法，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ts val="3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给出每一个节点的判定值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估价值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ts val="3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⑷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</a:t>
            </a:r>
            <a:r>
              <a:rPr lang="zh-CN" altLang="en-US" sz="2000" u="sng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总是选择下一层中判定值最大的节点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，作为其下一状态。</a:t>
            </a:r>
            <a:endParaRPr lang="zh-CN" altLang="en-US" sz="20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7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350"/>
          <p:cNvSpPr>
            <a:spLocks noChangeArrowheads="1"/>
          </p:cNvSpPr>
          <p:nvPr/>
        </p:nvSpPr>
        <p:spPr bwMode="auto">
          <a:xfrm>
            <a:off x="7557395" y="2240834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61" name="组合 260"/>
          <p:cNvGrpSpPr/>
          <p:nvPr/>
        </p:nvGrpSpPr>
        <p:grpSpPr>
          <a:xfrm>
            <a:off x="228600" y="914400"/>
            <a:ext cx="8659812" cy="5334000"/>
            <a:chOff x="228600" y="914400"/>
            <a:chExt cx="8659812" cy="5334000"/>
          </a:xfrm>
        </p:grpSpPr>
        <p:grpSp>
          <p:nvGrpSpPr>
            <p:cNvPr id="3" name="Group 204"/>
            <p:cNvGrpSpPr>
              <a:grpSpLocks/>
            </p:cNvGrpSpPr>
            <p:nvPr/>
          </p:nvGrpSpPr>
          <p:grpSpPr bwMode="auto">
            <a:xfrm>
              <a:off x="4545012" y="1143000"/>
              <a:ext cx="609600" cy="533400"/>
              <a:chOff x="2688" y="2160"/>
              <a:chExt cx="432" cy="384"/>
            </a:xfrm>
          </p:grpSpPr>
          <p:sp>
            <p:nvSpPr>
              <p:cNvPr id="197" name="Line 205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Line 206"/>
              <p:cNvSpPr>
                <a:spLocks noChangeShapeType="1"/>
              </p:cNvSpPr>
              <p:nvPr/>
            </p:nvSpPr>
            <p:spPr bwMode="auto">
              <a:xfrm>
                <a:off x="2688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Line 207"/>
              <p:cNvSpPr>
                <a:spLocks noChangeShapeType="1"/>
              </p:cNvSpPr>
              <p:nvPr/>
            </p:nvSpPr>
            <p:spPr bwMode="auto">
              <a:xfrm>
                <a:off x="27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Line 208"/>
              <p:cNvSpPr>
                <a:spLocks noChangeShapeType="1"/>
              </p:cNvSpPr>
              <p:nvPr/>
            </p:nvSpPr>
            <p:spPr bwMode="auto">
              <a:xfrm>
                <a:off x="302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" name="Line 209"/>
            <p:cNvSpPr>
              <a:spLocks noChangeShapeType="1"/>
            </p:cNvSpPr>
            <p:nvPr/>
          </p:nvSpPr>
          <p:spPr bwMode="auto">
            <a:xfrm flipH="1">
              <a:off x="2487612" y="1600200"/>
              <a:ext cx="2057400" cy="7620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210"/>
            <p:cNvSpPr>
              <a:spLocks noChangeShapeType="1"/>
            </p:cNvSpPr>
            <p:nvPr/>
          </p:nvSpPr>
          <p:spPr bwMode="auto">
            <a:xfrm>
              <a:off x="5154612" y="16002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211"/>
            <p:cNvSpPr>
              <a:spLocks noChangeShapeType="1"/>
            </p:cNvSpPr>
            <p:nvPr/>
          </p:nvSpPr>
          <p:spPr bwMode="auto">
            <a:xfrm>
              <a:off x="4849812" y="1676400"/>
              <a:ext cx="228600" cy="6096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212"/>
            <p:cNvGrpSpPr>
              <a:grpSpLocks/>
            </p:cNvGrpSpPr>
            <p:nvPr/>
          </p:nvGrpSpPr>
          <p:grpSpPr bwMode="auto">
            <a:xfrm>
              <a:off x="5840412" y="5376863"/>
              <a:ext cx="138112" cy="142875"/>
              <a:chOff x="2811" y="2688"/>
              <a:chExt cx="165" cy="144"/>
            </a:xfrm>
          </p:grpSpPr>
          <p:sp>
            <p:nvSpPr>
              <p:cNvPr id="195" name="Line 2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2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Oval 215"/>
            <p:cNvSpPr>
              <a:spLocks noChangeArrowheads="1"/>
            </p:cNvSpPr>
            <p:nvPr/>
          </p:nvSpPr>
          <p:spPr bwMode="auto">
            <a:xfrm>
              <a:off x="6297612" y="5386388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216"/>
            <p:cNvGrpSpPr>
              <a:grpSpLocks/>
            </p:cNvGrpSpPr>
            <p:nvPr/>
          </p:nvGrpSpPr>
          <p:grpSpPr bwMode="auto">
            <a:xfrm>
              <a:off x="3478212" y="5181600"/>
              <a:ext cx="609600" cy="533400"/>
              <a:chOff x="2160" y="2928"/>
              <a:chExt cx="384" cy="336"/>
            </a:xfrm>
          </p:grpSpPr>
          <p:sp>
            <p:nvSpPr>
              <p:cNvPr id="191" name="Line 21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21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21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Line 22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21"/>
            <p:cNvGrpSpPr>
              <a:grpSpLocks/>
            </p:cNvGrpSpPr>
            <p:nvPr/>
          </p:nvGrpSpPr>
          <p:grpSpPr bwMode="auto">
            <a:xfrm>
              <a:off x="5840412" y="5181600"/>
              <a:ext cx="609600" cy="533400"/>
              <a:chOff x="2160" y="2928"/>
              <a:chExt cx="384" cy="336"/>
            </a:xfrm>
          </p:grpSpPr>
          <p:sp>
            <p:nvSpPr>
              <p:cNvPr id="187" name="Line 22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22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22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22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226"/>
            <p:cNvGrpSpPr>
              <a:grpSpLocks/>
            </p:cNvGrpSpPr>
            <p:nvPr/>
          </p:nvGrpSpPr>
          <p:grpSpPr bwMode="auto">
            <a:xfrm>
              <a:off x="6602412" y="5181600"/>
              <a:ext cx="609600" cy="533400"/>
              <a:chOff x="2160" y="2928"/>
              <a:chExt cx="384" cy="336"/>
            </a:xfrm>
          </p:grpSpPr>
          <p:sp>
            <p:nvSpPr>
              <p:cNvPr id="183" name="Line 22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Line 22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Line 22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23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231"/>
            <p:cNvGrpSpPr>
              <a:grpSpLocks/>
            </p:cNvGrpSpPr>
            <p:nvPr/>
          </p:nvGrpSpPr>
          <p:grpSpPr bwMode="auto">
            <a:xfrm>
              <a:off x="5078412" y="5181600"/>
              <a:ext cx="609600" cy="533400"/>
              <a:chOff x="2160" y="2928"/>
              <a:chExt cx="384" cy="336"/>
            </a:xfrm>
          </p:grpSpPr>
          <p:sp>
            <p:nvSpPr>
              <p:cNvPr id="179" name="Line 23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Line 23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Line 23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Line 23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36"/>
            <p:cNvGrpSpPr>
              <a:grpSpLocks/>
            </p:cNvGrpSpPr>
            <p:nvPr/>
          </p:nvGrpSpPr>
          <p:grpSpPr bwMode="auto">
            <a:xfrm>
              <a:off x="4316412" y="5181600"/>
              <a:ext cx="609600" cy="533400"/>
              <a:chOff x="2160" y="2928"/>
              <a:chExt cx="384" cy="336"/>
            </a:xfrm>
          </p:grpSpPr>
          <p:sp>
            <p:nvSpPr>
              <p:cNvPr id="175" name="Line 23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23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Line 23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Line 24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41"/>
            <p:cNvGrpSpPr>
              <a:grpSpLocks/>
            </p:cNvGrpSpPr>
            <p:nvPr/>
          </p:nvGrpSpPr>
          <p:grpSpPr bwMode="auto">
            <a:xfrm>
              <a:off x="354012" y="3733800"/>
              <a:ext cx="609600" cy="533400"/>
              <a:chOff x="2160" y="2928"/>
              <a:chExt cx="384" cy="336"/>
            </a:xfrm>
          </p:grpSpPr>
          <p:sp>
            <p:nvSpPr>
              <p:cNvPr id="171" name="Line 24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24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24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24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46"/>
            <p:cNvGrpSpPr>
              <a:grpSpLocks/>
            </p:cNvGrpSpPr>
            <p:nvPr/>
          </p:nvGrpSpPr>
          <p:grpSpPr bwMode="auto">
            <a:xfrm>
              <a:off x="1192212" y="3733800"/>
              <a:ext cx="609600" cy="533400"/>
              <a:chOff x="2160" y="2928"/>
              <a:chExt cx="384" cy="336"/>
            </a:xfrm>
          </p:grpSpPr>
          <p:sp>
            <p:nvSpPr>
              <p:cNvPr id="167" name="Line 24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Line 24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24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25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251"/>
            <p:cNvGrpSpPr>
              <a:grpSpLocks/>
            </p:cNvGrpSpPr>
            <p:nvPr/>
          </p:nvGrpSpPr>
          <p:grpSpPr bwMode="auto">
            <a:xfrm>
              <a:off x="2030412" y="3733800"/>
              <a:ext cx="609600" cy="533400"/>
              <a:chOff x="2160" y="2928"/>
              <a:chExt cx="384" cy="336"/>
            </a:xfrm>
          </p:grpSpPr>
          <p:sp>
            <p:nvSpPr>
              <p:cNvPr id="163" name="Line 25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Line 25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Line 25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Line 25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256"/>
            <p:cNvGrpSpPr>
              <a:grpSpLocks/>
            </p:cNvGrpSpPr>
            <p:nvPr/>
          </p:nvGrpSpPr>
          <p:grpSpPr bwMode="auto">
            <a:xfrm>
              <a:off x="2792412" y="3733800"/>
              <a:ext cx="609600" cy="533400"/>
              <a:chOff x="2160" y="2928"/>
              <a:chExt cx="384" cy="336"/>
            </a:xfrm>
          </p:grpSpPr>
          <p:sp>
            <p:nvSpPr>
              <p:cNvPr id="159" name="Line 25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25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25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26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261"/>
            <p:cNvGrpSpPr>
              <a:grpSpLocks/>
            </p:cNvGrpSpPr>
            <p:nvPr/>
          </p:nvGrpSpPr>
          <p:grpSpPr bwMode="auto">
            <a:xfrm>
              <a:off x="3630612" y="3733800"/>
              <a:ext cx="609600" cy="533400"/>
              <a:chOff x="2160" y="2928"/>
              <a:chExt cx="384" cy="336"/>
            </a:xfrm>
          </p:grpSpPr>
          <p:sp>
            <p:nvSpPr>
              <p:cNvPr id="155" name="Line 26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26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26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26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266"/>
            <p:cNvGrpSpPr>
              <a:grpSpLocks/>
            </p:cNvGrpSpPr>
            <p:nvPr/>
          </p:nvGrpSpPr>
          <p:grpSpPr bwMode="auto">
            <a:xfrm>
              <a:off x="2030412" y="2438400"/>
              <a:ext cx="609600" cy="533400"/>
              <a:chOff x="2160" y="2928"/>
              <a:chExt cx="384" cy="336"/>
            </a:xfrm>
          </p:grpSpPr>
          <p:sp>
            <p:nvSpPr>
              <p:cNvPr id="151" name="Line 26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26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Line 26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Line 27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71"/>
            <p:cNvGrpSpPr>
              <a:grpSpLocks/>
            </p:cNvGrpSpPr>
            <p:nvPr/>
          </p:nvGrpSpPr>
          <p:grpSpPr bwMode="auto">
            <a:xfrm>
              <a:off x="4773612" y="2362200"/>
              <a:ext cx="609600" cy="533400"/>
              <a:chOff x="2160" y="2928"/>
              <a:chExt cx="384" cy="336"/>
            </a:xfrm>
          </p:grpSpPr>
          <p:sp>
            <p:nvSpPr>
              <p:cNvPr id="147" name="Line 27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27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27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27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Group 276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143" name="Line 27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27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27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28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281"/>
            <p:cNvGrpSpPr>
              <a:grpSpLocks/>
            </p:cNvGrpSpPr>
            <p:nvPr/>
          </p:nvGrpSpPr>
          <p:grpSpPr bwMode="auto">
            <a:xfrm>
              <a:off x="6754812" y="3657600"/>
              <a:ext cx="609600" cy="533400"/>
              <a:chOff x="2160" y="2928"/>
              <a:chExt cx="384" cy="336"/>
            </a:xfrm>
          </p:grpSpPr>
          <p:sp>
            <p:nvSpPr>
              <p:cNvPr id="139" name="Line 28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28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28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28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Group 286"/>
            <p:cNvGrpSpPr>
              <a:grpSpLocks/>
            </p:cNvGrpSpPr>
            <p:nvPr/>
          </p:nvGrpSpPr>
          <p:grpSpPr bwMode="auto">
            <a:xfrm>
              <a:off x="7897812" y="3657600"/>
              <a:ext cx="609600" cy="533400"/>
              <a:chOff x="2160" y="2928"/>
              <a:chExt cx="384" cy="336"/>
            </a:xfrm>
          </p:grpSpPr>
          <p:sp>
            <p:nvSpPr>
              <p:cNvPr id="135" name="Line 28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28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28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29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291"/>
            <p:cNvGrpSpPr>
              <a:grpSpLocks/>
            </p:cNvGrpSpPr>
            <p:nvPr/>
          </p:nvGrpSpPr>
          <p:grpSpPr bwMode="auto">
            <a:xfrm>
              <a:off x="2030412" y="2438400"/>
              <a:ext cx="138112" cy="142875"/>
              <a:chOff x="2811" y="2688"/>
              <a:chExt cx="165" cy="144"/>
            </a:xfrm>
          </p:grpSpPr>
          <p:sp>
            <p:nvSpPr>
              <p:cNvPr id="133" name="Line 29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29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" name="Group 294"/>
            <p:cNvGrpSpPr>
              <a:grpSpLocks/>
            </p:cNvGrpSpPr>
            <p:nvPr/>
          </p:nvGrpSpPr>
          <p:grpSpPr bwMode="auto">
            <a:xfrm>
              <a:off x="4773612" y="2590800"/>
              <a:ext cx="138112" cy="142875"/>
              <a:chOff x="2811" y="2688"/>
              <a:chExt cx="165" cy="144"/>
            </a:xfrm>
          </p:grpSpPr>
          <p:sp>
            <p:nvSpPr>
              <p:cNvPr id="131" name="Line 29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29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29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129" name="Line 29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29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" name="Group 300"/>
            <p:cNvGrpSpPr>
              <a:grpSpLocks/>
            </p:cNvGrpSpPr>
            <p:nvPr/>
          </p:nvGrpSpPr>
          <p:grpSpPr bwMode="auto">
            <a:xfrm>
              <a:off x="6983412" y="3852863"/>
              <a:ext cx="138112" cy="142875"/>
              <a:chOff x="2811" y="2688"/>
              <a:chExt cx="165" cy="144"/>
            </a:xfrm>
          </p:grpSpPr>
          <p:sp>
            <p:nvSpPr>
              <p:cNvPr id="127" name="Line 30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30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303"/>
            <p:cNvGrpSpPr>
              <a:grpSpLocks/>
            </p:cNvGrpSpPr>
            <p:nvPr/>
          </p:nvGrpSpPr>
          <p:grpSpPr bwMode="auto">
            <a:xfrm>
              <a:off x="8126412" y="3857625"/>
              <a:ext cx="138112" cy="142875"/>
              <a:chOff x="2811" y="2688"/>
              <a:chExt cx="165" cy="144"/>
            </a:xfrm>
          </p:grpSpPr>
          <p:sp>
            <p:nvSpPr>
              <p:cNvPr id="125" name="Line 30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30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306"/>
            <p:cNvGrpSpPr>
              <a:grpSpLocks/>
            </p:cNvGrpSpPr>
            <p:nvPr/>
          </p:nvGrpSpPr>
          <p:grpSpPr bwMode="auto">
            <a:xfrm>
              <a:off x="354012" y="3733800"/>
              <a:ext cx="138112" cy="142875"/>
              <a:chOff x="2811" y="2688"/>
              <a:chExt cx="165" cy="144"/>
            </a:xfrm>
          </p:grpSpPr>
          <p:sp>
            <p:nvSpPr>
              <p:cNvPr id="123" name="Line 307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308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309"/>
            <p:cNvGrpSpPr>
              <a:grpSpLocks/>
            </p:cNvGrpSpPr>
            <p:nvPr/>
          </p:nvGrpSpPr>
          <p:grpSpPr bwMode="auto">
            <a:xfrm>
              <a:off x="1200150" y="3746500"/>
              <a:ext cx="138112" cy="142875"/>
              <a:chOff x="2811" y="2688"/>
              <a:chExt cx="165" cy="144"/>
            </a:xfrm>
          </p:grpSpPr>
          <p:sp>
            <p:nvSpPr>
              <p:cNvPr id="121" name="Line 31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31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312"/>
            <p:cNvGrpSpPr>
              <a:grpSpLocks/>
            </p:cNvGrpSpPr>
            <p:nvPr/>
          </p:nvGrpSpPr>
          <p:grpSpPr bwMode="auto">
            <a:xfrm>
              <a:off x="2024062" y="3721100"/>
              <a:ext cx="138112" cy="142875"/>
              <a:chOff x="2811" y="2688"/>
              <a:chExt cx="165" cy="144"/>
            </a:xfrm>
          </p:grpSpPr>
          <p:sp>
            <p:nvSpPr>
              <p:cNvPr id="119" name="Line 3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3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" name="Group 315"/>
            <p:cNvGrpSpPr>
              <a:grpSpLocks/>
            </p:cNvGrpSpPr>
            <p:nvPr/>
          </p:nvGrpSpPr>
          <p:grpSpPr bwMode="auto">
            <a:xfrm>
              <a:off x="2792412" y="3733800"/>
              <a:ext cx="138112" cy="142875"/>
              <a:chOff x="2811" y="2688"/>
              <a:chExt cx="165" cy="144"/>
            </a:xfrm>
          </p:grpSpPr>
          <p:sp>
            <p:nvSpPr>
              <p:cNvPr id="117" name="Line 316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317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" name="Group 318"/>
            <p:cNvGrpSpPr>
              <a:grpSpLocks/>
            </p:cNvGrpSpPr>
            <p:nvPr/>
          </p:nvGrpSpPr>
          <p:grpSpPr bwMode="auto">
            <a:xfrm>
              <a:off x="3630612" y="3733800"/>
              <a:ext cx="138112" cy="142875"/>
              <a:chOff x="2811" y="2688"/>
              <a:chExt cx="165" cy="144"/>
            </a:xfrm>
          </p:grpSpPr>
          <p:sp>
            <p:nvSpPr>
              <p:cNvPr id="115" name="Line 319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320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321"/>
            <p:cNvGrpSpPr>
              <a:grpSpLocks/>
            </p:cNvGrpSpPr>
            <p:nvPr/>
          </p:nvGrpSpPr>
          <p:grpSpPr bwMode="auto">
            <a:xfrm>
              <a:off x="5078412" y="5410200"/>
              <a:ext cx="138112" cy="142875"/>
              <a:chOff x="2811" y="2688"/>
              <a:chExt cx="165" cy="144"/>
            </a:xfrm>
          </p:grpSpPr>
          <p:sp>
            <p:nvSpPr>
              <p:cNvPr id="113" name="Line 32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32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Group 324"/>
            <p:cNvGrpSpPr>
              <a:grpSpLocks/>
            </p:cNvGrpSpPr>
            <p:nvPr/>
          </p:nvGrpSpPr>
          <p:grpSpPr bwMode="auto">
            <a:xfrm>
              <a:off x="4316412" y="5410200"/>
              <a:ext cx="138112" cy="142875"/>
              <a:chOff x="2811" y="2688"/>
              <a:chExt cx="165" cy="144"/>
            </a:xfrm>
          </p:grpSpPr>
          <p:sp>
            <p:nvSpPr>
              <p:cNvPr id="111" name="Line 32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32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Group 327"/>
            <p:cNvGrpSpPr>
              <a:grpSpLocks/>
            </p:cNvGrpSpPr>
            <p:nvPr/>
          </p:nvGrpSpPr>
          <p:grpSpPr bwMode="auto">
            <a:xfrm>
              <a:off x="3478212" y="5410200"/>
              <a:ext cx="138112" cy="142875"/>
              <a:chOff x="2811" y="2688"/>
              <a:chExt cx="165" cy="144"/>
            </a:xfrm>
          </p:grpSpPr>
          <p:sp>
            <p:nvSpPr>
              <p:cNvPr id="109" name="Line 32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32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" name="Group 330"/>
            <p:cNvGrpSpPr>
              <a:grpSpLocks/>
            </p:cNvGrpSpPr>
            <p:nvPr/>
          </p:nvGrpSpPr>
          <p:grpSpPr bwMode="auto">
            <a:xfrm>
              <a:off x="6600825" y="5402263"/>
              <a:ext cx="138112" cy="142875"/>
              <a:chOff x="2811" y="2688"/>
              <a:chExt cx="165" cy="144"/>
            </a:xfrm>
          </p:grpSpPr>
          <p:sp>
            <p:nvSpPr>
              <p:cNvPr id="107" name="Line 33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33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Oval 333"/>
            <p:cNvSpPr>
              <a:spLocks noChangeArrowheads="1"/>
            </p:cNvSpPr>
            <p:nvPr/>
          </p:nvSpPr>
          <p:spPr bwMode="auto">
            <a:xfrm>
              <a:off x="6831012" y="53816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Oval 334"/>
            <p:cNvSpPr>
              <a:spLocks noChangeArrowheads="1"/>
            </p:cNvSpPr>
            <p:nvPr/>
          </p:nvSpPr>
          <p:spPr bwMode="auto">
            <a:xfrm>
              <a:off x="5535612" y="5181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Oval 335"/>
            <p:cNvSpPr>
              <a:spLocks noChangeArrowheads="1"/>
            </p:cNvSpPr>
            <p:nvPr/>
          </p:nvSpPr>
          <p:spPr bwMode="auto">
            <a:xfrm>
              <a:off x="4549775" y="51863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Oval 336"/>
            <p:cNvSpPr>
              <a:spLocks noChangeArrowheads="1"/>
            </p:cNvSpPr>
            <p:nvPr/>
          </p:nvSpPr>
          <p:spPr bwMode="auto">
            <a:xfrm>
              <a:off x="3468687" y="5186363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Oval 337"/>
            <p:cNvSpPr>
              <a:spLocks noChangeArrowheads="1"/>
            </p:cNvSpPr>
            <p:nvPr/>
          </p:nvSpPr>
          <p:spPr bwMode="auto">
            <a:xfrm>
              <a:off x="35401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Oval 338"/>
            <p:cNvSpPr>
              <a:spLocks noChangeArrowheads="1"/>
            </p:cNvSpPr>
            <p:nvPr/>
          </p:nvSpPr>
          <p:spPr bwMode="auto">
            <a:xfrm>
              <a:off x="1192212" y="4114800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Oval 339"/>
            <p:cNvSpPr>
              <a:spLocks noChangeArrowheads="1"/>
            </p:cNvSpPr>
            <p:nvPr/>
          </p:nvSpPr>
          <p:spPr bwMode="auto">
            <a:xfrm>
              <a:off x="2244725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Oval 340"/>
            <p:cNvSpPr>
              <a:spLocks noChangeArrowheads="1"/>
            </p:cNvSpPr>
            <p:nvPr/>
          </p:nvSpPr>
          <p:spPr bwMode="auto">
            <a:xfrm>
              <a:off x="3249612" y="41148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Oval 341"/>
            <p:cNvSpPr>
              <a:spLocks noChangeArrowheads="1"/>
            </p:cNvSpPr>
            <p:nvPr/>
          </p:nvSpPr>
          <p:spPr bwMode="auto">
            <a:xfrm>
              <a:off x="386556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Oval 342"/>
            <p:cNvSpPr>
              <a:spLocks noChangeArrowheads="1"/>
            </p:cNvSpPr>
            <p:nvPr/>
          </p:nvSpPr>
          <p:spPr bwMode="auto">
            <a:xfrm>
              <a:off x="6754812" y="3657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Oval 343"/>
            <p:cNvSpPr>
              <a:spLocks noChangeArrowheads="1"/>
            </p:cNvSpPr>
            <p:nvPr/>
          </p:nvSpPr>
          <p:spPr bwMode="auto">
            <a:xfrm>
              <a:off x="7897812" y="3843338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344"/>
            <p:cNvSpPr txBox="1">
              <a:spLocks noChangeArrowheads="1"/>
            </p:cNvSpPr>
            <p:nvPr/>
          </p:nvSpPr>
          <p:spPr bwMode="auto">
            <a:xfrm>
              <a:off x="5154612" y="914400"/>
              <a:ext cx="609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0" name="Text Box 345"/>
            <p:cNvSpPr txBox="1">
              <a:spLocks noChangeArrowheads="1"/>
            </p:cNvSpPr>
            <p:nvPr/>
          </p:nvSpPr>
          <p:spPr bwMode="auto">
            <a:xfrm>
              <a:off x="4225925" y="1225550"/>
              <a:ext cx="304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1" name="Text Box 346"/>
            <p:cNvSpPr txBox="1">
              <a:spLocks noChangeArrowheads="1"/>
            </p:cNvSpPr>
            <p:nvPr/>
          </p:nvSpPr>
          <p:spPr bwMode="auto">
            <a:xfrm>
              <a:off x="2563812" y="22860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2" name="Text Box 347"/>
            <p:cNvSpPr txBox="1">
              <a:spLocks noChangeArrowheads="1"/>
            </p:cNvSpPr>
            <p:nvPr/>
          </p:nvSpPr>
          <p:spPr bwMode="auto">
            <a:xfrm>
              <a:off x="1417637" y="2522538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-1 </a:t>
              </a:r>
            </a:p>
          </p:txBody>
        </p:sp>
        <p:sp>
          <p:nvSpPr>
            <p:cNvPr id="53" name="Text Box 348"/>
            <p:cNvSpPr txBox="1">
              <a:spLocks noChangeArrowheads="1"/>
            </p:cNvSpPr>
            <p:nvPr/>
          </p:nvSpPr>
          <p:spPr bwMode="auto">
            <a:xfrm>
              <a:off x="228600" y="4178300"/>
              <a:ext cx="86534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6-5=1 5-5=0 6-5=1 5-5=0 4-5=-1                              5-4=1      6-4=2</a:t>
              </a:r>
            </a:p>
          </p:txBody>
        </p:sp>
        <p:sp>
          <p:nvSpPr>
            <p:cNvPr id="54" name="Text Box 349"/>
            <p:cNvSpPr txBox="1">
              <a:spLocks noChangeArrowheads="1"/>
            </p:cNvSpPr>
            <p:nvPr/>
          </p:nvSpPr>
          <p:spPr bwMode="auto">
            <a:xfrm>
              <a:off x="3173412" y="5791200"/>
              <a:ext cx="4724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5-6=-1 5-5=0 5-6=-1 6-6=0 4-6=-2</a:t>
              </a:r>
            </a:p>
          </p:txBody>
        </p:sp>
        <p:grpSp>
          <p:nvGrpSpPr>
            <p:cNvPr id="56" name="Group 351"/>
            <p:cNvGrpSpPr>
              <a:grpSpLocks/>
            </p:cNvGrpSpPr>
            <p:nvPr/>
          </p:nvGrpSpPr>
          <p:grpSpPr bwMode="auto">
            <a:xfrm>
              <a:off x="658812" y="2971800"/>
              <a:ext cx="3276600" cy="685800"/>
              <a:chOff x="384" y="1536"/>
              <a:chExt cx="2064" cy="432"/>
            </a:xfrm>
          </p:grpSpPr>
          <p:sp>
            <p:nvSpPr>
              <p:cNvPr id="101" name="Line 352"/>
              <p:cNvSpPr>
                <a:spLocks noChangeShapeType="1"/>
              </p:cNvSpPr>
              <p:nvPr/>
            </p:nvSpPr>
            <p:spPr bwMode="auto">
              <a:xfrm flipH="1">
                <a:off x="384" y="1536"/>
                <a:ext cx="100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Line 353"/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48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354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355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52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356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1056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357"/>
              <p:cNvSpPr>
                <a:spLocks/>
              </p:cNvSpPr>
              <p:nvPr/>
            </p:nvSpPr>
            <p:spPr bwMode="auto">
              <a:xfrm>
                <a:off x="1224" y="1611"/>
                <a:ext cx="333" cy="54"/>
              </a:xfrm>
              <a:custGeom>
                <a:avLst/>
                <a:gdLst>
                  <a:gd name="T0" fmla="*/ 0 w 333"/>
                  <a:gd name="T1" fmla="*/ 9 h 54"/>
                  <a:gd name="T2" fmla="*/ 117 w 333"/>
                  <a:gd name="T3" fmla="*/ 54 h 54"/>
                  <a:gd name="T4" fmla="*/ 279 w 333"/>
                  <a:gd name="T5" fmla="*/ 27 h 54"/>
                  <a:gd name="T6" fmla="*/ 333 w 333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3" h="54">
                    <a:moveTo>
                      <a:pt x="0" y="9"/>
                    </a:moveTo>
                    <a:cubicBezTo>
                      <a:pt x="37" y="33"/>
                      <a:pt x="75" y="44"/>
                      <a:pt x="117" y="54"/>
                    </a:cubicBezTo>
                    <a:cubicBezTo>
                      <a:pt x="177" y="48"/>
                      <a:pt x="222" y="41"/>
                      <a:pt x="279" y="27"/>
                    </a:cubicBezTo>
                    <a:cubicBezTo>
                      <a:pt x="299" y="22"/>
                      <a:pt x="333" y="0"/>
                      <a:pt x="333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" name="Group 358"/>
            <p:cNvGrpSpPr>
              <a:grpSpLocks/>
            </p:cNvGrpSpPr>
            <p:nvPr/>
          </p:nvGrpSpPr>
          <p:grpSpPr bwMode="auto">
            <a:xfrm>
              <a:off x="3783012" y="2895600"/>
              <a:ext cx="3048000" cy="2209800"/>
              <a:chOff x="2352" y="1488"/>
              <a:chExt cx="1920" cy="1392"/>
            </a:xfrm>
          </p:grpSpPr>
          <p:sp>
            <p:nvSpPr>
              <p:cNvPr id="95" name="Line 359"/>
              <p:cNvSpPr>
                <a:spLocks noChangeShapeType="1"/>
              </p:cNvSpPr>
              <p:nvPr/>
            </p:nvSpPr>
            <p:spPr bwMode="auto">
              <a:xfrm flipH="1">
                <a:off x="2352" y="1488"/>
                <a:ext cx="816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360"/>
              <p:cNvSpPr>
                <a:spLocks noChangeShapeType="1"/>
              </p:cNvSpPr>
              <p:nvPr/>
            </p:nvSpPr>
            <p:spPr bwMode="auto">
              <a:xfrm flipH="1">
                <a:off x="2784" y="1488"/>
                <a:ext cx="38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361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4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362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62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363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10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364"/>
              <p:cNvSpPr>
                <a:spLocks/>
              </p:cNvSpPr>
              <p:nvPr/>
            </p:nvSpPr>
            <p:spPr bwMode="auto">
              <a:xfrm>
                <a:off x="3087" y="1629"/>
                <a:ext cx="189" cy="42"/>
              </a:xfrm>
              <a:custGeom>
                <a:avLst/>
                <a:gdLst>
                  <a:gd name="T0" fmla="*/ 0 w 189"/>
                  <a:gd name="T1" fmla="*/ 9 h 42"/>
                  <a:gd name="T2" fmla="*/ 126 w 189"/>
                  <a:gd name="T3" fmla="*/ 27 h 42"/>
                  <a:gd name="T4" fmla="*/ 189 w 189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" h="42">
                    <a:moveTo>
                      <a:pt x="0" y="9"/>
                    </a:moveTo>
                    <a:cubicBezTo>
                      <a:pt x="50" y="42"/>
                      <a:pt x="59" y="35"/>
                      <a:pt x="126" y="27"/>
                    </a:cubicBezTo>
                    <a:cubicBezTo>
                      <a:pt x="184" y="8"/>
                      <a:pt x="167" y="22"/>
                      <a:pt x="189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" name="Group 365"/>
            <p:cNvGrpSpPr>
              <a:grpSpLocks/>
            </p:cNvGrpSpPr>
            <p:nvPr/>
          </p:nvGrpSpPr>
          <p:grpSpPr bwMode="auto">
            <a:xfrm>
              <a:off x="7059612" y="2895600"/>
              <a:ext cx="1066800" cy="685800"/>
              <a:chOff x="4416" y="1488"/>
              <a:chExt cx="672" cy="432"/>
            </a:xfrm>
          </p:grpSpPr>
          <p:sp>
            <p:nvSpPr>
              <p:cNvPr id="92" name="Line 366"/>
              <p:cNvSpPr>
                <a:spLocks noChangeShapeType="1"/>
              </p:cNvSpPr>
              <p:nvPr/>
            </p:nvSpPr>
            <p:spPr bwMode="auto">
              <a:xfrm flipH="1">
                <a:off x="4416" y="1488"/>
                <a:ext cx="24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367"/>
              <p:cNvSpPr>
                <a:spLocks noChangeShapeType="1"/>
              </p:cNvSpPr>
              <p:nvPr/>
            </p:nvSpPr>
            <p:spPr bwMode="auto">
              <a:xfrm>
                <a:off x="4656" y="1488"/>
                <a:ext cx="432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368"/>
              <p:cNvSpPr>
                <a:spLocks/>
              </p:cNvSpPr>
              <p:nvPr/>
            </p:nvSpPr>
            <p:spPr bwMode="auto">
              <a:xfrm>
                <a:off x="4617" y="1566"/>
                <a:ext cx="117" cy="40"/>
              </a:xfrm>
              <a:custGeom>
                <a:avLst/>
                <a:gdLst>
                  <a:gd name="T0" fmla="*/ 0 w 117"/>
                  <a:gd name="T1" fmla="*/ 9 h 40"/>
                  <a:gd name="T2" fmla="*/ 117 w 117"/>
                  <a:gd name="T3" fmla="*/ 0 h 4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7" h="40">
                    <a:moveTo>
                      <a:pt x="0" y="9"/>
                    </a:moveTo>
                    <a:cubicBezTo>
                      <a:pt x="45" y="24"/>
                      <a:pt x="77" y="40"/>
                      <a:pt x="117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9" name="Text Box 369"/>
            <p:cNvSpPr txBox="1">
              <a:spLocks noChangeArrowheads="1"/>
            </p:cNvSpPr>
            <p:nvPr/>
          </p:nvSpPr>
          <p:spPr bwMode="auto">
            <a:xfrm>
              <a:off x="7212012" y="33528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0" name="Text Box 370"/>
            <p:cNvSpPr txBox="1">
              <a:spLocks noChangeArrowheads="1"/>
            </p:cNvSpPr>
            <p:nvPr/>
          </p:nvSpPr>
          <p:spPr bwMode="auto">
            <a:xfrm>
              <a:off x="4189412" y="2486025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-2 </a:t>
              </a:r>
            </a:p>
          </p:txBody>
        </p:sp>
        <p:sp>
          <p:nvSpPr>
            <p:cNvPr id="61" name="Text Box 371"/>
            <p:cNvSpPr txBox="1">
              <a:spLocks noChangeArrowheads="1"/>
            </p:cNvSpPr>
            <p:nvPr/>
          </p:nvSpPr>
          <p:spPr bwMode="auto">
            <a:xfrm>
              <a:off x="6673850" y="2378075"/>
              <a:ext cx="4333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</a:p>
          </p:txBody>
        </p:sp>
        <p:grpSp>
          <p:nvGrpSpPr>
            <p:cNvPr id="62" name="Group 372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88" name="Line 373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374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375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376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" name="Group 37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86" name="Line 37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37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" name="Group 380"/>
            <p:cNvGrpSpPr>
              <a:grpSpLocks/>
            </p:cNvGrpSpPr>
            <p:nvPr/>
          </p:nvGrpSpPr>
          <p:grpSpPr bwMode="auto">
            <a:xfrm>
              <a:off x="1208087" y="3738563"/>
              <a:ext cx="138112" cy="142875"/>
              <a:chOff x="2811" y="2688"/>
              <a:chExt cx="165" cy="144"/>
            </a:xfrm>
          </p:grpSpPr>
          <p:sp>
            <p:nvSpPr>
              <p:cNvPr id="84" name="Line 38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38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" name="Oval 383"/>
            <p:cNvSpPr>
              <a:spLocks noChangeArrowheads="1"/>
            </p:cNvSpPr>
            <p:nvPr/>
          </p:nvSpPr>
          <p:spPr bwMode="auto">
            <a:xfrm>
              <a:off x="1200150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6" name="Group 384"/>
            <p:cNvGrpSpPr>
              <a:grpSpLocks/>
            </p:cNvGrpSpPr>
            <p:nvPr/>
          </p:nvGrpSpPr>
          <p:grpSpPr bwMode="auto">
            <a:xfrm>
              <a:off x="3468687" y="5186363"/>
              <a:ext cx="609600" cy="533400"/>
              <a:chOff x="2160" y="2928"/>
              <a:chExt cx="384" cy="336"/>
            </a:xfrm>
          </p:grpSpPr>
          <p:sp>
            <p:nvSpPr>
              <p:cNvPr id="80" name="Line 385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386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387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388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7" name="Group 389"/>
            <p:cNvGrpSpPr>
              <a:grpSpLocks/>
            </p:cNvGrpSpPr>
            <p:nvPr/>
          </p:nvGrpSpPr>
          <p:grpSpPr bwMode="auto">
            <a:xfrm>
              <a:off x="3468687" y="5414963"/>
              <a:ext cx="138112" cy="142875"/>
              <a:chOff x="2811" y="2688"/>
              <a:chExt cx="165" cy="144"/>
            </a:xfrm>
          </p:grpSpPr>
          <p:sp>
            <p:nvSpPr>
              <p:cNvPr id="78" name="Line 39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39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Oval 392"/>
            <p:cNvSpPr>
              <a:spLocks noChangeArrowheads="1"/>
            </p:cNvSpPr>
            <p:nvPr/>
          </p:nvSpPr>
          <p:spPr bwMode="auto">
            <a:xfrm>
              <a:off x="3459162" y="51911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9" name="Group 393"/>
            <p:cNvGrpSpPr>
              <a:grpSpLocks/>
            </p:cNvGrpSpPr>
            <p:nvPr/>
          </p:nvGrpSpPr>
          <p:grpSpPr bwMode="auto">
            <a:xfrm>
              <a:off x="5845175" y="5381625"/>
              <a:ext cx="138112" cy="142875"/>
              <a:chOff x="2811" y="2688"/>
              <a:chExt cx="165" cy="144"/>
            </a:xfrm>
          </p:grpSpPr>
          <p:sp>
            <p:nvSpPr>
              <p:cNvPr id="76" name="Line 39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39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" name="Oval 396"/>
            <p:cNvSpPr>
              <a:spLocks noChangeArrowheads="1"/>
            </p:cNvSpPr>
            <p:nvPr/>
          </p:nvSpPr>
          <p:spPr bwMode="auto">
            <a:xfrm>
              <a:off x="6302375" y="539115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1" name="Group 397"/>
            <p:cNvGrpSpPr>
              <a:grpSpLocks/>
            </p:cNvGrpSpPr>
            <p:nvPr/>
          </p:nvGrpSpPr>
          <p:grpSpPr bwMode="auto">
            <a:xfrm>
              <a:off x="5845175" y="5186363"/>
              <a:ext cx="609600" cy="533400"/>
              <a:chOff x="2160" y="2928"/>
              <a:chExt cx="384" cy="336"/>
            </a:xfrm>
          </p:grpSpPr>
          <p:sp>
            <p:nvSpPr>
              <p:cNvPr id="72" name="Line 398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399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400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401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1" name="AutoShape 403"/>
          <p:cNvSpPr>
            <a:spLocks/>
          </p:cNvSpPr>
          <p:nvPr/>
        </p:nvSpPr>
        <p:spPr bwMode="auto">
          <a:xfrm>
            <a:off x="7226300" y="759329"/>
            <a:ext cx="1676400" cy="533400"/>
          </a:xfrm>
          <a:prstGeom prst="accentCallout1">
            <a:avLst>
              <a:gd name="adj1" fmla="val 21431"/>
              <a:gd name="adj2" fmla="val -4546"/>
              <a:gd name="adj3" fmla="val 354064"/>
              <a:gd name="adj4" fmla="val 9129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sp>
        <p:nvSpPr>
          <p:cNvPr id="202" name="AutoShape 404"/>
          <p:cNvSpPr>
            <a:spLocks/>
          </p:cNvSpPr>
          <p:nvPr/>
        </p:nvSpPr>
        <p:spPr bwMode="auto">
          <a:xfrm>
            <a:off x="309729" y="5666833"/>
            <a:ext cx="1447800" cy="533400"/>
          </a:xfrm>
          <a:prstGeom prst="accentCallout1">
            <a:avLst>
              <a:gd name="adj1" fmla="val 21431"/>
              <a:gd name="adj2" fmla="val 105264"/>
              <a:gd name="adj3" fmla="val -109064"/>
              <a:gd name="adj4" fmla="val 20962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pic>
        <p:nvPicPr>
          <p:cNvPr id="248" name="图片 2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5" y="149023"/>
            <a:ext cx="2998930" cy="917281"/>
          </a:xfrm>
          <a:prstGeom prst="rect">
            <a:avLst/>
          </a:prstGeom>
        </p:spPr>
      </p:pic>
      <p:grpSp>
        <p:nvGrpSpPr>
          <p:cNvPr id="262" name="组合 261"/>
          <p:cNvGrpSpPr/>
          <p:nvPr/>
        </p:nvGrpSpPr>
        <p:grpSpPr>
          <a:xfrm>
            <a:off x="167425" y="2724745"/>
            <a:ext cx="8760791" cy="2846408"/>
            <a:chOff x="167425" y="2724745"/>
            <a:chExt cx="8760791" cy="2846408"/>
          </a:xfrm>
        </p:grpSpPr>
        <p:cxnSp>
          <p:nvCxnSpPr>
            <p:cNvPr id="263" name="直接连接符 262"/>
            <p:cNvCxnSpPr/>
            <p:nvPr/>
          </p:nvCxnSpPr>
          <p:spPr bwMode="auto">
            <a:xfrm>
              <a:off x="520700" y="2724745"/>
              <a:ext cx="840751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任意多边形 263"/>
            <p:cNvSpPr/>
            <p:nvPr/>
          </p:nvSpPr>
          <p:spPr bwMode="auto">
            <a:xfrm>
              <a:off x="167425" y="3902299"/>
              <a:ext cx="8718998" cy="1668854"/>
            </a:xfrm>
            <a:custGeom>
              <a:avLst/>
              <a:gdLst>
                <a:gd name="connsiteX0" fmla="*/ 0 w 8718998"/>
                <a:gd name="connsiteY0" fmla="*/ 0 h 1668854"/>
                <a:gd name="connsiteX1" fmla="*/ 3464417 w 8718998"/>
                <a:gd name="connsiteY1" fmla="*/ 90152 h 1668854"/>
                <a:gd name="connsiteX2" fmla="*/ 3940936 w 8718998"/>
                <a:gd name="connsiteY2" fmla="*/ 360608 h 1668854"/>
                <a:gd name="connsiteX3" fmla="*/ 3039414 w 8718998"/>
                <a:gd name="connsiteY3" fmla="*/ 1416676 h 1668854"/>
                <a:gd name="connsiteX4" fmla="*/ 3412902 w 8718998"/>
                <a:gd name="connsiteY4" fmla="*/ 1635616 h 1668854"/>
                <a:gd name="connsiteX5" fmla="*/ 7366716 w 8718998"/>
                <a:gd name="connsiteY5" fmla="*/ 1635616 h 1668854"/>
                <a:gd name="connsiteX6" fmla="*/ 7109138 w 8718998"/>
                <a:gd name="connsiteY6" fmla="*/ 1326524 h 1668854"/>
                <a:gd name="connsiteX7" fmla="*/ 6284890 w 8718998"/>
                <a:gd name="connsiteY7" fmla="*/ 309093 h 1668854"/>
                <a:gd name="connsiteX8" fmla="*/ 6954592 w 8718998"/>
                <a:gd name="connsiteY8" fmla="*/ 90152 h 1668854"/>
                <a:gd name="connsiteX9" fmla="*/ 8718998 w 8718998"/>
                <a:gd name="connsiteY9" fmla="*/ 51515 h 16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18998" h="1668854">
                  <a:moveTo>
                    <a:pt x="0" y="0"/>
                  </a:moveTo>
                  <a:cubicBezTo>
                    <a:pt x="1403797" y="15025"/>
                    <a:pt x="2807594" y="30051"/>
                    <a:pt x="3464417" y="90152"/>
                  </a:cubicBezTo>
                  <a:cubicBezTo>
                    <a:pt x="4121240" y="150253"/>
                    <a:pt x="4011770" y="139521"/>
                    <a:pt x="3940936" y="360608"/>
                  </a:cubicBezTo>
                  <a:cubicBezTo>
                    <a:pt x="3870102" y="581695"/>
                    <a:pt x="3127420" y="1204175"/>
                    <a:pt x="3039414" y="1416676"/>
                  </a:cubicBezTo>
                  <a:cubicBezTo>
                    <a:pt x="2951408" y="1629177"/>
                    <a:pt x="2691685" y="1599126"/>
                    <a:pt x="3412902" y="1635616"/>
                  </a:cubicBezTo>
                  <a:cubicBezTo>
                    <a:pt x="4134119" y="1672106"/>
                    <a:pt x="6750677" y="1687131"/>
                    <a:pt x="7366716" y="1635616"/>
                  </a:cubicBezTo>
                  <a:cubicBezTo>
                    <a:pt x="7982755" y="1584101"/>
                    <a:pt x="7109138" y="1326524"/>
                    <a:pt x="7109138" y="1326524"/>
                  </a:cubicBezTo>
                  <a:cubicBezTo>
                    <a:pt x="6928834" y="1105437"/>
                    <a:pt x="6310648" y="515155"/>
                    <a:pt x="6284890" y="309093"/>
                  </a:cubicBezTo>
                  <a:cubicBezTo>
                    <a:pt x="6259132" y="103031"/>
                    <a:pt x="6548907" y="133082"/>
                    <a:pt x="6954592" y="90152"/>
                  </a:cubicBezTo>
                  <a:cubicBezTo>
                    <a:pt x="7360277" y="47222"/>
                    <a:pt x="8718998" y="51515"/>
                    <a:pt x="8718998" y="51515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cxnSp>
        <p:nvCxnSpPr>
          <p:cNvPr id="266" name="直接箭头连接符 265"/>
          <p:cNvCxnSpPr>
            <a:stCxn id="5" idx="0"/>
          </p:cNvCxnSpPr>
          <p:nvPr/>
        </p:nvCxnSpPr>
        <p:spPr bwMode="auto">
          <a:xfrm>
            <a:off x="5154612" y="1600200"/>
            <a:ext cx="2209800" cy="6858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8" name="矩形 267"/>
          <p:cNvSpPr/>
          <p:nvPr/>
        </p:nvSpPr>
        <p:spPr bwMode="auto">
          <a:xfrm>
            <a:off x="6464300" y="142875"/>
            <a:ext cx="2424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步的搜索树</a:t>
            </a:r>
          </a:p>
        </p:txBody>
      </p:sp>
    </p:spTree>
    <p:extLst>
      <p:ext uri="{BB962C8B-B14F-4D97-AF65-F5344CB8AC3E}">
        <p14:creationId xmlns:p14="http://schemas.microsoft.com/office/powerpoint/2010/main" val="19210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1" grpId="0" animBg="1"/>
      <p:bldP spid="20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24000" y="1295400"/>
            <a:ext cx="5715000" cy="3580761"/>
            <a:chOff x="1524000" y="1295400"/>
            <a:chExt cx="5715000" cy="3580761"/>
          </a:xfrm>
        </p:grpSpPr>
        <p:grpSp>
          <p:nvGrpSpPr>
            <p:cNvPr id="2" name="组合 1"/>
            <p:cNvGrpSpPr/>
            <p:nvPr/>
          </p:nvGrpSpPr>
          <p:grpSpPr>
            <a:xfrm>
              <a:off x="1524000" y="1295400"/>
              <a:ext cx="5715000" cy="3580761"/>
              <a:chOff x="1524000" y="1295400"/>
              <a:chExt cx="5715000" cy="3580761"/>
            </a:xfrm>
          </p:grpSpPr>
          <p:pic>
            <p:nvPicPr>
              <p:cNvPr id="4" name="Picture 2" descr="3_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1295400"/>
                <a:ext cx="5715000" cy="35807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矩形 27"/>
              <p:cNvSpPr/>
              <p:nvPr/>
            </p:nvSpPr>
            <p:spPr bwMode="auto">
              <a:xfrm>
                <a:off x="5793347" y="3754206"/>
                <a:ext cx="431515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1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5-4= 1</a:t>
                </a:r>
                <a:endParaRPr kumimoji="0" lang="zh-CN" alt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737099" y="2625854"/>
              <a:ext cx="3546558" cy="924753"/>
              <a:chOff x="2737099" y="2625854"/>
              <a:chExt cx="3546558" cy="924753"/>
            </a:xfrm>
          </p:grpSpPr>
          <p:sp>
            <p:nvSpPr>
              <p:cNvPr id="24" name="弧形 23"/>
              <p:cNvSpPr/>
              <p:nvPr/>
            </p:nvSpPr>
            <p:spPr bwMode="auto">
              <a:xfrm rot="9093453">
                <a:off x="2737099" y="2625854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5" name="弧形 24"/>
              <p:cNvSpPr/>
              <p:nvPr/>
            </p:nvSpPr>
            <p:spPr bwMode="auto">
              <a:xfrm rot="9093453">
                <a:off x="4399087" y="3216988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弧形 25"/>
              <p:cNvSpPr/>
              <p:nvPr/>
            </p:nvSpPr>
            <p:spPr bwMode="auto">
              <a:xfrm rot="9093453">
                <a:off x="5956791" y="2798412"/>
                <a:ext cx="326866" cy="181851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52400" y="303522"/>
            <a:ext cx="4572000" cy="38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在初始节点时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06414" y="534040"/>
            <a:ext cx="3172496" cy="2209799"/>
            <a:chOff x="5706414" y="534040"/>
            <a:chExt cx="3172496" cy="2209799"/>
          </a:xfrm>
        </p:grpSpPr>
        <p:sp>
          <p:nvSpPr>
            <p:cNvPr id="9" name="AutoShape 7"/>
            <p:cNvSpPr>
              <a:spLocks/>
            </p:cNvSpPr>
            <p:nvPr/>
          </p:nvSpPr>
          <p:spPr bwMode="auto">
            <a:xfrm>
              <a:off x="5754710" y="534040"/>
              <a:ext cx="3124200" cy="578528"/>
            </a:xfrm>
            <a:prstGeom prst="borderCallout1">
              <a:avLst>
                <a:gd name="adj1" fmla="val 16667"/>
                <a:gd name="adj2" fmla="val -2176"/>
                <a:gd name="adj3" fmla="val 271073"/>
                <a:gd name="adj4" fmla="val 17002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1600" dirty="0">
                  <a:latin typeface="楷体_GB2312" pitchFamily="49" charset="-122"/>
                  <a:ea typeface="楷体_GB2312" pitchFamily="49" charset="-122"/>
                </a:rPr>
                <a:t>总是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选择</a:t>
              </a:r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对自己最有利的一步</a:t>
              </a:r>
              <a:r>
                <a:rPr lang="en-US" altLang="zh-CN" sz="1600" b="1" dirty="0"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如估值</a:t>
              </a:r>
              <a:r>
                <a:rPr lang="en-US" altLang="zh-CN" sz="1600" b="1" dirty="0" smtClean="0">
                  <a:latin typeface="楷体_GB2312" pitchFamily="49" charset="-122"/>
                  <a:ea typeface="楷体_GB2312" pitchFamily="49" charset="-122"/>
                </a:rPr>
                <a:t>f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为“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”</a:t>
              </a:r>
              <a:r>
                <a:rPr lang="zh-CN" altLang="en-US" sz="1600" dirty="0" smtClean="0">
                  <a:latin typeface="楷体_GB2312" pitchFamily="49" charset="-122"/>
                  <a:ea typeface="楷体_GB2312" pitchFamily="49" charset="-122"/>
                </a:rPr>
                <a:t>的节点。</a:t>
              </a:r>
              <a:endParaRPr lang="en-US" altLang="zh-CN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706414" y="2210439"/>
              <a:ext cx="914401" cy="533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3" name="椭圆 12"/>
          <p:cNvSpPr/>
          <p:nvPr/>
        </p:nvSpPr>
        <p:spPr bwMode="auto">
          <a:xfrm rot="16200000">
            <a:off x="5313072" y="4087083"/>
            <a:ext cx="838200" cy="779026"/>
          </a:xfrm>
          <a:prstGeom prst="ellipse">
            <a:avLst/>
          </a:prstGeom>
          <a:noFill/>
          <a:ln w="19050">
            <a:solidFill>
              <a:srgbClr val="0099FF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77914" y="2065245"/>
            <a:ext cx="2591335" cy="1964788"/>
            <a:chOff x="6277914" y="2065245"/>
            <a:chExt cx="2591335" cy="1964788"/>
          </a:xfrm>
        </p:grpSpPr>
        <p:sp>
          <p:nvSpPr>
            <p:cNvPr id="20" name="AutoShape 6"/>
            <p:cNvSpPr>
              <a:spLocks/>
            </p:cNvSpPr>
            <p:nvPr/>
          </p:nvSpPr>
          <p:spPr bwMode="auto">
            <a:xfrm>
              <a:off x="7772400" y="2065245"/>
              <a:ext cx="1096849" cy="373155"/>
            </a:xfrm>
            <a:prstGeom prst="borderCallout1">
              <a:avLst>
                <a:gd name="adj1" fmla="val 16667"/>
                <a:gd name="adj2" fmla="val -2940"/>
                <a:gd name="adj3" fmla="val 332118"/>
                <a:gd name="adj4" fmla="val -76500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应选择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：</a:t>
              </a:r>
              <a:endPara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6277914" y="3287722"/>
              <a:ext cx="884885" cy="74231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3546716" y="3702976"/>
            <a:ext cx="431515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4-5= -1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7239000" y="1333180"/>
            <a:ext cx="1630250" cy="572139"/>
          </a:xfrm>
          <a:prstGeom prst="borderCallout1">
            <a:avLst>
              <a:gd name="adj1" fmla="val 16667"/>
              <a:gd name="adj2" fmla="val -2940"/>
              <a:gd name="adj3" fmla="val 307442"/>
              <a:gd name="adj4" fmla="val -65960"/>
            </a:avLst>
          </a:prstGeom>
          <a:solidFill>
            <a:schemeClr val="bg1"/>
          </a:solidFill>
          <a:ln w="127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站在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MAX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立场，下一步扩展：</a:t>
            </a:r>
            <a:endParaRPr lang="zh-CN" altLang="en-US" sz="1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762000" y="1331370"/>
            <a:ext cx="7551849" cy="5050632"/>
            <a:chOff x="762000" y="1578768"/>
            <a:chExt cx="7551849" cy="5050632"/>
          </a:xfrm>
        </p:grpSpPr>
        <p:grpSp>
          <p:nvGrpSpPr>
            <p:cNvPr id="28" name="组合 27"/>
            <p:cNvGrpSpPr/>
            <p:nvPr/>
          </p:nvGrpSpPr>
          <p:grpSpPr>
            <a:xfrm>
              <a:off x="762000" y="1578768"/>
              <a:ext cx="7551849" cy="5050632"/>
              <a:chOff x="762000" y="1578768"/>
              <a:chExt cx="7551849" cy="505063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762000" y="1578768"/>
                <a:ext cx="7551849" cy="5050632"/>
                <a:chOff x="762000" y="1578768"/>
                <a:chExt cx="7551849" cy="505063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762000" y="1578768"/>
                  <a:ext cx="7543800" cy="5050632"/>
                  <a:chOff x="762000" y="1578768"/>
                  <a:chExt cx="7543800" cy="5050632"/>
                </a:xfrm>
              </p:grpSpPr>
              <p:pic>
                <p:nvPicPr>
                  <p:cNvPr id="4" name="Picture 2" descr="3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00" y="1578768"/>
                    <a:ext cx="7543800" cy="50506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" name="弧形 1"/>
                  <p:cNvSpPr/>
                  <p:nvPr/>
                </p:nvSpPr>
                <p:spPr bwMode="auto">
                  <a:xfrm rot="9516244">
                    <a:off x="3367567" y="2087678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2" name="弧形 21"/>
                  <p:cNvSpPr/>
                  <p:nvPr/>
                </p:nvSpPr>
                <p:spPr bwMode="auto">
                  <a:xfrm rot="9516244">
                    <a:off x="4722334" y="2855976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3" name="弧形 22"/>
                  <p:cNvSpPr/>
                  <p:nvPr/>
                </p:nvSpPr>
                <p:spPr bwMode="auto">
                  <a:xfrm rot="9516244">
                    <a:off x="5914176" y="3607532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4" name="弧形 23"/>
                  <p:cNvSpPr/>
                  <p:nvPr/>
                </p:nvSpPr>
                <p:spPr bwMode="auto">
                  <a:xfrm rot="9516244">
                    <a:off x="7337289" y="4574944"/>
                    <a:ext cx="36901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10" name="矩形 9"/>
                <p:cNvSpPr/>
                <p:nvPr/>
              </p:nvSpPr>
              <p:spPr bwMode="auto">
                <a:xfrm>
                  <a:off x="7872747" y="4238450"/>
                  <a:ext cx="441102" cy="192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25" name="矩形 24"/>
              <p:cNvSpPr/>
              <p:nvPr/>
            </p:nvSpPr>
            <p:spPr bwMode="auto">
              <a:xfrm>
                <a:off x="5579969" y="2761562"/>
                <a:ext cx="770049" cy="184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 rot="18894661">
                <a:off x="5954436" y="2763916"/>
                <a:ext cx="138092" cy="558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 bwMode="auto">
            <a:xfrm>
              <a:off x="6968517" y="6477000"/>
              <a:ext cx="575283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47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在第二步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47800" y="609600"/>
            <a:ext cx="7315201" cy="5696202"/>
            <a:chOff x="1447800" y="856998"/>
            <a:chExt cx="7315201" cy="569620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962400" y="856998"/>
              <a:ext cx="4800601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在新状态下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第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次</a:t>
              </a:r>
              <a:r>
                <a:rPr lang="zh-CN" altLang="en-US" sz="2000" dirty="0" smtClean="0">
                  <a:latin typeface="楷体_GB2312" pitchFamily="49" charset="-122"/>
                  <a:ea typeface="楷体_GB2312" pitchFamily="49" charset="-122"/>
                </a:rPr>
                <a:t>再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搜索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扩展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两层：</a:t>
              </a:r>
              <a:endParaRPr lang="en-US" altLang="zh-CN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 bwMode="auto">
            <a:xfrm>
              <a:off x="3276600" y="1676400"/>
              <a:ext cx="5029200" cy="31242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auto">
            <a:xfrm>
              <a:off x="1447800" y="2133600"/>
              <a:ext cx="6858000" cy="4343400"/>
            </a:xfrm>
            <a:prstGeom prst="line">
              <a:avLst/>
            </a:prstGeom>
            <a:ln w="1270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8305800" y="4458203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8273603" y="6078827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6" name="椭圆 15"/>
          <p:cNvSpPr/>
          <p:nvPr/>
        </p:nvSpPr>
        <p:spPr bwMode="auto">
          <a:xfrm>
            <a:off x="5804078" y="2752308"/>
            <a:ext cx="1164439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859904" y="2900315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4-2=2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794446" y="3010711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-2=1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019800" y="4553202"/>
            <a:ext cx="800101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240904" y="5543802"/>
            <a:ext cx="685254" cy="28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284361" y="4400802"/>
            <a:ext cx="641797" cy="1422179"/>
            <a:chOff x="4284361" y="4648200"/>
            <a:chExt cx="641797" cy="1422179"/>
          </a:xfrm>
        </p:grpSpPr>
        <p:sp>
          <p:nvSpPr>
            <p:cNvPr id="29" name="椭圆 28"/>
            <p:cNvSpPr/>
            <p:nvPr/>
          </p:nvSpPr>
          <p:spPr bwMode="auto">
            <a:xfrm>
              <a:off x="4284361" y="4648200"/>
              <a:ext cx="641797" cy="1038701"/>
            </a:xfrm>
            <a:prstGeom prst="ellipse">
              <a:avLst/>
            </a:prstGeom>
            <a:noFill/>
            <a:ln w="22225">
              <a:solidFill>
                <a:srgbClr val="0000FF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4488277" y="5701047"/>
              <a:ext cx="21143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23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3000" y="1143000"/>
            <a:ext cx="7147943" cy="5410200"/>
            <a:chOff x="1143000" y="1143000"/>
            <a:chExt cx="7147943" cy="5410200"/>
          </a:xfrm>
        </p:grpSpPr>
        <p:grpSp>
          <p:nvGrpSpPr>
            <p:cNvPr id="14" name="组合 13"/>
            <p:cNvGrpSpPr/>
            <p:nvPr/>
          </p:nvGrpSpPr>
          <p:grpSpPr>
            <a:xfrm>
              <a:off x="1143000" y="1143000"/>
              <a:ext cx="7147943" cy="5410200"/>
              <a:chOff x="1143000" y="1143000"/>
              <a:chExt cx="7147943" cy="5410200"/>
            </a:xfrm>
          </p:grpSpPr>
          <p:pic>
            <p:nvPicPr>
              <p:cNvPr id="6" name="Picture 2" descr="3_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1143000"/>
                <a:ext cx="7147943" cy="541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弧形 8"/>
              <p:cNvSpPr/>
              <p:nvPr/>
            </p:nvSpPr>
            <p:spPr bwMode="auto">
              <a:xfrm rot="7800207">
                <a:off x="2409452" y="2501585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弧形 9"/>
              <p:cNvSpPr/>
              <p:nvPr/>
            </p:nvSpPr>
            <p:spPr bwMode="auto">
              <a:xfrm rot="8933679">
                <a:off x="3241212" y="4077879"/>
                <a:ext cx="321634" cy="489109"/>
              </a:xfrm>
              <a:prstGeom prst="arc">
                <a:avLst>
                  <a:gd name="adj1" fmla="val 15140075"/>
                  <a:gd name="adj2" fmla="val 2060476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弧形 10"/>
              <p:cNvSpPr/>
              <p:nvPr/>
            </p:nvSpPr>
            <p:spPr bwMode="auto">
              <a:xfrm rot="7800207">
                <a:off x="4514213" y="4687167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弧形 11"/>
              <p:cNvSpPr/>
              <p:nvPr/>
            </p:nvSpPr>
            <p:spPr bwMode="auto">
              <a:xfrm rot="7800207">
                <a:off x="5705370" y="4077079"/>
                <a:ext cx="321634" cy="489109"/>
              </a:xfrm>
              <a:prstGeom prst="arc">
                <a:avLst>
                  <a:gd name="adj1" fmla="val 15140075"/>
                  <a:gd name="adj2" fmla="val 20863278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弧形 12"/>
              <p:cNvSpPr/>
              <p:nvPr/>
            </p:nvSpPr>
            <p:spPr bwMode="auto">
              <a:xfrm rot="7800207">
                <a:off x="6273908" y="2495963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 bwMode="auto">
            <a:xfrm>
              <a:off x="7239000" y="1447800"/>
              <a:ext cx="30641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239000" y="2150773"/>
            <a:ext cx="61282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696200" y="990600"/>
            <a:ext cx="59474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416222" y="847254"/>
            <a:ext cx="22321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次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扩展两层：</a:t>
            </a:r>
          </a:p>
        </p:txBody>
      </p:sp>
      <p:sp>
        <p:nvSpPr>
          <p:cNvPr id="8" name="椭圆 7"/>
          <p:cNvSpPr/>
          <p:nvPr/>
        </p:nvSpPr>
        <p:spPr bwMode="auto">
          <a:xfrm rot="2701252">
            <a:off x="1610341" y="819572"/>
            <a:ext cx="1992503" cy="3759632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sys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439" y="2120203"/>
            <a:ext cx="5279802" cy="2526317"/>
            <a:chOff x="2292439" y="2120203"/>
            <a:chExt cx="5279802" cy="2526317"/>
          </a:xfrm>
        </p:grpSpPr>
        <p:sp>
          <p:nvSpPr>
            <p:cNvPr id="2" name="任意多边形 1"/>
            <p:cNvSpPr/>
            <p:nvPr/>
          </p:nvSpPr>
          <p:spPr bwMode="auto">
            <a:xfrm>
              <a:off x="2292439" y="2292439"/>
              <a:ext cx="4790941" cy="2354081"/>
            </a:xfrm>
            <a:custGeom>
              <a:avLst/>
              <a:gdLst>
                <a:gd name="connsiteX0" fmla="*/ 0 w 4790941"/>
                <a:gd name="connsiteY0" fmla="*/ 38637 h 2354081"/>
                <a:gd name="connsiteX1" fmla="*/ 746975 w 4790941"/>
                <a:gd name="connsiteY1" fmla="*/ 309093 h 2354081"/>
                <a:gd name="connsiteX2" fmla="*/ 1339403 w 4790941"/>
                <a:gd name="connsiteY2" fmla="*/ 901522 h 2354081"/>
                <a:gd name="connsiteX3" fmla="*/ 1365161 w 4790941"/>
                <a:gd name="connsiteY3" fmla="*/ 1764406 h 2354081"/>
                <a:gd name="connsiteX4" fmla="*/ 1957589 w 4790941"/>
                <a:gd name="connsiteY4" fmla="*/ 2279561 h 2354081"/>
                <a:gd name="connsiteX5" fmla="*/ 2730322 w 4790941"/>
                <a:gd name="connsiteY5" fmla="*/ 2292440 h 2354081"/>
                <a:gd name="connsiteX6" fmla="*/ 3477296 w 4790941"/>
                <a:gd name="connsiteY6" fmla="*/ 1725769 h 2354081"/>
                <a:gd name="connsiteX7" fmla="*/ 3232598 w 4790941"/>
                <a:gd name="connsiteY7" fmla="*/ 862885 h 2354081"/>
                <a:gd name="connsiteX8" fmla="*/ 4790941 w 4790941"/>
                <a:gd name="connsiteY8" fmla="*/ 0 h 235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0941" h="2354081">
                  <a:moveTo>
                    <a:pt x="0" y="38637"/>
                  </a:moveTo>
                  <a:cubicBezTo>
                    <a:pt x="261870" y="101958"/>
                    <a:pt x="523741" y="165279"/>
                    <a:pt x="746975" y="309093"/>
                  </a:cubicBezTo>
                  <a:cubicBezTo>
                    <a:pt x="970209" y="452907"/>
                    <a:pt x="1236372" y="658970"/>
                    <a:pt x="1339403" y="901522"/>
                  </a:cubicBezTo>
                  <a:cubicBezTo>
                    <a:pt x="1442434" y="1144074"/>
                    <a:pt x="1262130" y="1534733"/>
                    <a:pt x="1365161" y="1764406"/>
                  </a:cubicBezTo>
                  <a:cubicBezTo>
                    <a:pt x="1468192" y="1994079"/>
                    <a:pt x="1730062" y="2191555"/>
                    <a:pt x="1957589" y="2279561"/>
                  </a:cubicBezTo>
                  <a:cubicBezTo>
                    <a:pt x="2185116" y="2367567"/>
                    <a:pt x="2477038" y="2384739"/>
                    <a:pt x="2730322" y="2292440"/>
                  </a:cubicBezTo>
                  <a:cubicBezTo>
                    <a:pt x="2983606" y="2200141"/>
                    <a:pt x="3393583" y="1964028"/>
                    <a:pt x="3477296" y="1725769"/>
                  </a:cubicBezTo>
                  <a:cubicBezTo>
                    <a:pt x="3561009" y="1487510"/>
                    <a:pt x="3013657" y="1150513"/>
                    <a:pt x="3232598" y="862885"/>
                  </a:cubicBezTo>
                  <a:cubicBezTo>
                    <a:pt x="3451539" y="575257"/>
                    <a:pt x="4121240" y="287628"/>
                    <a:pt x="4790941" y="0"/>
                  </a:cubicBezTo>
                </a:path>
              </a:pathLst>
            </a:custGeom>
            <a:ln w="15875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7215681" y="2120203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5611" y="3002668"/>
            <a:ext cx="7908127" cy="3294952"/>
            <a:chOff x="785611" y="3002668"/>
            <a:chExt cx="7908127" cy="3294952"/>
          </a:xfrm>
        </p:grpSpPr>
        <p:sp>
          <p:nvSpPr>
            <p:cNvPr id="5" name="任意多边形 4"/>
            <p:cNvSpPr/>
            <p:nvPr/>
          </p:nvSpPr>
          <p:spPr bwMode="auto">
            <a:xfrm>
              <a:off x="785611" y="3026535"/>
              <a:ext cx="7482626" cy="3271085"/>
            </a:xfrm>
            <a:custGeom>
              <a:avLst/>
              <a:gdLst>
                <a:gd name="connsiteX0" fmla="*/ 0 w 7482626"/>
                <a:gd name="connsiteY0" fmla="*/ 0 h 3271085"/>
                <a:gd name="connsiteX1" fmla="*/ 669702 w 7482626"/>
                <a:gd name="connsiteY1" fmla="*/ 386366 h 3271085"/>
                <a:gd name="connsiteX2" fmla="*/ 2459865 w 7482626"/>
                <a:gd name="connsiteY2" fmla="*/ 386366 h 3271085"/>
                <a:gd name="connsiteX3" fmla="*/ 2086378 w 7482626"/>
                <a:gd name="connsiteY3" fmla="*/ 940158 h 3271085"/>
                <a:gd name="connsiteX4" fmla="*/ 425003 w 7482626"/>
                <a:gd name="connsiteY4" fmla="*/ 1777285 h 3271085"/>
                <a:gd name="connsiteX5" fmla="*/ 656823 w 7482626"/>
                <a:gd name="connsiteY5" fmla="*/ 2240924 h 3271085"/>
                <a:gd name="connsiteX6" fmla="*/ 2562896 w 7482626"/>
                <a:gd name="connsiteY6" fmla="*/ 2228045 h 3271085"/>
                <a:gd name="connsiteX7" fmla="*/ 2936383 w 7482626"/>
                <a:gd name="connsiteY7" fmla="*/ 3103809 h 3271085"/>
                <a:gd name="connsiteX8" fmla="*/ 4803820 w 7482626"/>
                <a:gd name="connsiteY8" fmla="*/ 3193961 h 3271085"/>
                <a:gd name="connsiteX9" fmla="*/ 5254581 w 7482626"/>
                <a:gd name="connsiteY9" fmla="*/ 2240924 h 3271085"/>
                <a:gd name="connsiteX10" fmla="*/ 7096259 w 7482626"/>
                <a:gd name="connsiteY10" fmla="*/ 2228045 h 3271085"/>
                <a:gd name="connsiteX11" fmla="*/ 7134896 w 7482626"/>
                <a:gd name="connsiteY11" fmla="*/ 1738648 h 3271085"/>
                <a:gd name="connsiteX12" fmla="*/ 5228823 w 7482626"/>
                <a:gd name="connsiteY12" fmla="*/ 540913 h 3271085"/>
                <a:gd name="connsiteX13" fmla="*/ 6065950 w 7482626"/>
                <a:gd name="connsiteY13" fmla="*/ 399245 h 3271085"/>
                <a:gd name="connsiteX14" fmla="*/ 7212169 w 7482626"/>
                <a:gd name="connsiteY14" fmla="*/ 334851 h 3271085"/>
                <a:gd name="connsiteX15" fmla="*/ 7482626 w 7482626"/>
                <a:gd name="connsiteY15" fmla="*/ 90152 h 327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82626" h="3271085">
                  <a:moveTo>
                    <a:pt x="0" y="0"/>
                  </a:moveTo>
                  <a:cubicBezTo>
                    <a:pt x="129862" y="160986"/>
                    <a:pt x="259725" y="321972"/>
                    <a:pt x="669702" y="386366"/>
                  </a:cubicBezTo>
                  <a:cubicBezTo>
                    <a:pt x="1079679" y="450760"/>
                    <a:pt x="2223752" y="294067"/>
                    <a:pt x="2459865" y="386366"/>
                  </a:cubicBezTo>
                  <a:cubicBezTo>
                    <a:pt x="2695978" y="478665"/>
                    <a:pt x="2425522" y="708338"/>
                    <a:pt x="2086378" y="940158"/>
                  </a:cubicBezTo>
                  <a:cubicBezTo>
                    <a:pt x="1747234" y="1171978"/>
                    <a:pt x="663262" y="1560491"/>
                    <a:pt x="425003" y="1777285"/>
                  </a:cubicBezTo>
                  <a:cubicBezTo>
                    <a:pt x="186744" y="1994079"/>
                    <a:pt x="300508" y="2165797"/>
                    <a:pt x="656823" y="2240924"/>
                  </a:cubicBezTo>
                  <a:cubicBezTo>
                    <a:pt x="1013138" y="2316051"/>
                    <a:pt x="2182969" y="2084231"/>
                    <a:pt x="2562896" y="2228045"/>
                  </a:cubicBezTo>
                  <a:cubicBezTo>
                    <a:pt x="2942823" y="2371859"/>
                    <a:pt x="2562896" y="2942823"/>
                    <a:pt x="2936383" y="3103809"/>
                  </a:cubicBezTo>
                  <a:cubicBezTo>
                    <a:pt x="3309870" y="3264795"/>
                    <a:pt x="4417454" y="3337775"/>
                    <a:pt x="4803820" y="3193961"/>
                  </a:cubicBezTo>
                  <a:cubicBezTo>
                    <a:pt x="5190186" y="3050147"/>
                    <a:pt x="4872508" y="2401910"/>
                    <a:pt x="5254581" y="2240924"/>
                  </a:cubicBezTo>
                  <a:cubicBezTo>
                    <a:pt x="5636654" y="2079938"/>
                    <a:pt x="6782873" y="2311758"/>
                    <a:pt x="7096259" y="2228045"/>
                  </a:cubicBezTo>
                  <a:cubicBezTo>
                    <a:pt x="7409645" y="2144332"/>
                    <a:pt x="7446135" y="2019837"/>
                    <a:pt x="7134896" y="1738648"/>
                  </a:cubicBezTo>
                  <a:cubicBezTo>
                    <a:pt x="6823657" y="1457459"/>
                    <a:pt x="5406981" y="764147"/>
                    <a:pt x="5228823" y="540913"/>
                  </a:cubicBezTo>
                  <a:cubicBezTo>
                    <a:pt x="5050665" y="317679"/>
                    <a:pt x="5735392" y="433589"/>
                    <a:pt x="6065950" y="399245"/>
                  </a:cubicBezTo>
                  <a:cubicBezTo>
                    <a:pt x="6396508" y="364901"/>
                    <a:pt x="6976056" y="386366"/>
                    <a:pt x="7212169" y="334851"/>
                  </a:cubicBezTo>
                  <a:cubicBezTo>
                    <a:pt x="7448282" y="283336"/>
                    <a:pt x="7465454" y="186744"/>
                    <a:pt x="7482626" y="90152"/>
                  </a:cubicBezTo>
                </a:path>
              </a:pathLst>
            </a:custGeom>
            <a:ln w="1905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8337178" y="3002668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819400" cy="487363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3.4.6 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α-β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剪枝算法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2921" y="1801966"/>
            <a:ext cx="7924800" cy="383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zh-CN" altLang="en-US" sz="2000" b="1" dirty="0" smtClean="0">
                <a:latin typeface="+mn-ea"/>
              </a:rPr>
              <a:t>    上述“</a:t>
            </a:r>
            <a:r>
              <a:rPr kumimoji="1" lang="zh-CN" altLang="en-US" sz="2000" b="1" u="sng" dirty="0" smtClean="0">
                <a:latin typeface="+mn-ea"/>
              </a:rPr>
              <a:t>极大极小搜索过程</a:t>
            </a:r>
            <a:r>
              <a:rPr kumimoji="1" lang="zh-CN" altLang="en-US" sz="2000" b="1" dirty="0" smtClean="0">
                <a:latin typeface="+mn-ea"/>
              </a:rPr>
              <a:t>”是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先生成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然后</a:t>
            </a:r>
            <a:r>
              <a:rPr kumimoji="1" lang="zh-CN" altLang="en-US" sz="2000" b="1" dirty="0" smtClean="0">
                <a:latin typeface="+mn-ea"/>
              </a:rPr>
              <a:t>再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倒推各节点的估值</a:t>
            </a:r>
            <a:r>
              <a:rPr kumimoji="1" lang="zh-CN" altLang="en-US" sz="2000" b="1" dirty="0" smtClean="0">
                <a:latin typeface="+mn-ea"/>
              </a:rPr>
              <a:t>。这种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生成节点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计算估值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分离</a:t>
            </a:r>
            <a:r>
              <a:rPr kumimoji="1" lang="zh-CN" altLang="en-US" sz="2000" b="1" dirty="0" smtClean="0">
                <a:latin typeface="+mn-ea"/>
              </a:rPr>
              <a:t>的搜索方式，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需要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生成规定深度内的所有节点</a:t>
            </a:r>
            <a:r>
              <a:rPr kumimoji="1" lang="zh-CN" altLang="en-US" sz="2000" b="1" dirty="0" smtClean="0">
                <a:latin typeface="+mn-ea"/>
              </a:rPr>
              <a:t>，导致</a:t>
            </a:r>
            <a:r>
              <a:rPr kumimoji="1" lang="zh-CN" altLang="en-US" sz="2000" b="1" u="wavyDbl" dirty="0" smtClean="0">
                <a:latin typeface="+mn-ea"/>
              </a:rPr>
              <a:t>节点数会随搜索深度的增加呈指数增长</a:t>
            </a:r>
            <a:r>
              <a:rPr kumimoji="1" lang="zh-CN" altLang="en-US" sz="2000" b="1" dirty="0" smtClean="0">
                <a:latin typeface="+mn-ea"/>
              </a:rPr>
              <a:t>，因而搜索效率低，也限制了极大极小方法的使用。</a:t>
            </a:r>
            <a:endParaRPr kumimoji="1" lang="en-US" altLang="zh-CN" sz="2000" b="1" dirty="0" smtClean="0">
              <a:latin typeface="+mn-ea"/>
            </a:endParaRPr>
          </a:p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剪枝思想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:</a:t>
            </a:r>
          </a:p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latin typeface="+mn-ea"/>
              </a:rPr>
              <a:t>    鉴于博弈树具有“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kumimoji="1" lang="en-US" altLang="zh-CN" sz="2000" dirty="0"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zh-CN" altLang="en-US" sz="2000" b="1" dirty="0" smtClean="0">
                <a:latin typeface="+mn-ea"/>
              </a:rPr>
              <a:t>”节点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逐层交替出现</a:t>
            </a:r>
            <a:r>
              <a:rPr kumimoji="1" lang="zh-CN" altLang="en-US" sz="2000" b="1" dirty="0" smtClean="0">
                <a:latin typeface="+mn-ea"/>
              </a:rPr>
              <a:t>的特点，若能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边生成节点边对节点估值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并且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根据估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出的倒推值范围，及时停止扩展那些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已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没有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必要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再扩展的子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相当于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剪去了博弈树上的一些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，从而可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降低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开销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提高搜索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效率。</a:t>
            </a:r>
            <a:endParaRPr kumimoji="1" lang="zh-CN" altLang="en-US" sz="2000" b="1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9674"/>
            <a:ext cx="2642792" cy="1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792310"/>
            <a:ext cx="7967662" cy="3998890"/>
          </a:xfrm>
        </p:spPr>
        <p:txBody>
          <a:bodyPr lIns="0" tIns="0" rIns="0" bIns="0"/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① 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按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是否使用启发信息</a:t>
            </a:r>
            <a:endParaRPr kumimoji="1" lang="zh-CN" altLang="en-US" sz="2400" b="1" dirty="0" smtClean="0">
              <a:solidFill>
                <a:srgbClr val="0066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预定的控制策略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完成搜索，搜索过程中获得的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中间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不改变控制策略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加入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与问题有关的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启发性信息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，指导搜索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             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朝着最有希望的方向进行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加速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问题的求解过程，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       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并找到最优解。</a:t>
            </a:r>
            <a:endParaRPr kumimoji="1" lang="zh-CN" altLang="en-US" sz="2000" b="1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② 按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问题的表示方式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状态空间搜索：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运用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求解问题进行的搜索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与或树搜索：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运用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问题归约法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求解问题进行的搜索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674688" y="914400"/>
            <a:ext cx="229711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+mn-ea"/>
                <a:ea typeface="+mn-ea"/>
              </a:rPr>
              <a:t>⑵、搜索类型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8628" y="990600"/>
            <a:ext cx="19983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7" name="矩形 6"/>
          <p:cNvSpPr/>
          <p:nvPr/>
        </p:nvSpPr>
        <p:spPr>
          <a:xfrm>
            <a:off x="646090" y="1809626"/>
            <a:ext cx="8116910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最大倒推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；（或节点）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最小倒推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；（与节点）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剪枝的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①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父辈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 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父辈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76600" y="342900"/>
            <a:ext cx="5410200" cy="757292"/>
            <a:chOff x="2895600" y="342900"/>
            <a:chExt cx="5791200" cy="757292"/>
          </a:xfrm>
        </p:grpSpPr>
        <p:sp>
          <p:nvSpPr>
            <p:cNvPr id="8" name="矩形 7"/>
            <p:cNvSpPr/>
            <p:nvPr/>
          </p:nvSpPr>
          <p:spPr bwMode="auto">
            <a:xfrm>
              <a:off x="2895600" y="342900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𝛼≥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与节点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的值𝛽，停止搜索。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95600" y="792415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𝛽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⩽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或节点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的值𝛼，停止搜索。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5791200" y="1201698"/>
            <a:ext cx="2667000" cy="31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！子节点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父节点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比较</a:t>
            </a:r>
          </a:p>
        </p:txBody>
      </p:sp>
    </p:spTree>
    <p:extLst>
      <p:ext uri="{BB962C8B-B14F-4D97-AF65-F5344CB8AC3E}">
        <p14:creationId xmlns:p14="http://schemas.microsoft.com/office/powerpoint/2010/main" val="6377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9"/>
          <p:cNvSpPr>
            <a:spLocks noChangeArrowheads="1"/>
          </p:cNvSpPr>
          <p:nvPr/>
        </p:nvSpPr>
        <p:spPr bwMode="auto">
          <a:xfrm>
            <a:off x="2467768" y="3300715"/>
            <a:ext cx="577850" cy="29621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≥</a:t>
            </a:r>
            <a:r>
              <a:rPr kumimoji="0" lang="zh-CN" altLang="en-US" sz="1800" b="1" dirty="0" smtClean="0">
                <a:solidFill>
                  <a:srgbClr val="FF0000"/>
                </a:solidFill>
              </a:rPr>
              <a:t>3</a:t>
            </a:r>
            <a:endParaRPr kumimoji="0" lang="zh-CN" alt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43000" y="3569494"/>
            <a:ext cx="2438400" cy="1878013"/>
            <a:chOff x="1143000" y="3569494"/>
            <a:chExt cx="2438400" cy="1878013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2209800" y="3569494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908300" y="4275932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620963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3244850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1905000" y="3874294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2514600" y="3798094"/>
              <a:ext cx="490538" cy="517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2860675" y="4556919"/>
              <a:ext cx="144463" cy="320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3149600" y="4517232"/>
              <a:ext cx="142875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Arc 18"/>
            <p:cNvSpPr>
              <a:spLocks/>
            </p:cNvSpPr>
            <p:nvPr/>
          </p:nvSpPr>
          <p:spPr bwMode="auto">
            <a:xfrm flipH="1">
              <a:off x="2978150" y="4477544"/>
              <a:ext cx="214313" cy="239713"/>
            </a:xfrm>
            <a:custGeom>
              <a:avLst/>
              <a:gdLst>
                <a:gd name="T0" fmla="*/ 0 w 27096"/>
                <a:gd name="T1" fmla="*/ 0 h 21600"/>
                <a:gd name="T2" fmla="*/ 0 w 27096"/>
                <a:gd name="T3" fmla="*/ 0 h 21600"/>
                <a:gd name="T4" fmla="*/ 0 w 27096"/>
                <a:gd name="T5" fmla="*/ 0 h 21600"/>
                <a:gd name="T6" fmla="*/ 0 60000 65536"/>
                <a:gd name="T7" fmla="*/ 0 60000 65536"/>
                <a:gd name="T8" fmla="*/ 0 60000 65536"/>
                <a:gd name="T9" fmla="*/ 0 w 27096"/>
                <a:gd name="T10" fmla="*/ 0 h 21600"/>
                <a:gd name="T11" fmla="*/ 27096 w 2709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096" h="21600" fill="none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</a:path>
                <a:path w="27096" h="21600" stroke="0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  <a:lnTo>
                    <a:pt x="10978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" name="Group 19"/>
            <p:cNvGrpSpPr>
              <a:grpSpLocks/>
            </p:cNvGrpSpPr>
            <p:nvPr/>
          </p:nvGrpSpPr>
          <p:grpSpPr bwMode="auto">
            <a:xfrm>
              <a:off x="1143000" y="4255294"/>
              <a:ext cx="1008063" cy="884238"/>
              <a:chOff x="3504" y="2557"/>
              <a:chExt cx="635" cy="557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3776" y="2557"/>
                <a:ext cx="212" cy="17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3504" y="2936"/>
                <a:ext cx="212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3928" y="2936"/>
                <a:ext cx="211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552" y="2734"/>
                <a:ext cx="255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928" y="2734"/>
                <a:ext cx="90" cy="2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Arc 25"/>
              <p:cNvSpPr>
                <a:spLocks/>
              </p:cNvSpPr>
              <p:nvPr/>
            </p:nvSpPr>
            <p:spPr bwMode="auto">
              <a:xfrm flipH="1">
                <a:off x="3746" y="2734"/>
                <a:ext cx="189" cy="152"/>
              </a:xfrm>
              <a:custGeom>
                <a:avLst/>
                <a:gdLst>
                  <a:gd name="T0" fmla="*/ 0 w 37877"/>
                  <a:gd name="T1" fmla="*/ 0 h 21600"/>
                  <a:gd name="T2" fmla="*/ 0 w 37877"/>
                  <a:gd name="T3" fmla="*/ 0 h 21600"/>
                  <a:gd name="T4" fmla="*/ 0 w 3787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7877"/>
                  <a:gd name="T10" fmla="*/ 0 h 21600"/>
                  <a:gd name="T11" fmla="*/ 37877 w 3787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877" h="21600" fill="none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</a:path>
                  <a:path w="37877" h="21600" stroke="0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  <a:lnTo>
                      <a:pt x="18976" y="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7" name="Oval 26"/>
            <p:cNvSpPr>
              <a:spLocks noChangeArrowheads="1"/>
            </p:cNvSpPr>
            <p:nvPr/>
          </p:nvSpPr>
          <p:spPr bwMode="auto">
            <a:xfrm>
              <a:off x="1905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5</a:t>
              </a:r>
            </a:p>
          </p:txBody>
        </p:sp>
        <p:sp>
          <p:nvSpPr>
            <p:cNvPr id="19" name="Oval 28"/>
            <p:cNvSpPr>
              <a:spLocks noChangeArrowheads="1"/>
            </p:cNvSpPr>
            <p:nvPr/>
          </p:nvSpPr>
          <p:spPr bwMode="auto">
            <a:xfrm>
              <a:off x="12192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3366CC"/>
                  </a:solidFill>
                </a:rPr>
                <a:t>3</a:t>
              </a:r>
            </a:p>
          </p:txBody>
        </p:sp>
        <p:sp>
          <p:nvSpPr>
            <p:cNvPr id="20" name="Oval 95"/>
            <p:cNvSpPr>
              <a:spLocks noChangeArrowheads="1"/>
            </p:cNvSpPr>
            <p:nvPr/>
          </p:nvSpPr>
          <p:spPr bwMode="auto">
            <a:xfrm>
              <a:off x="2667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2</a:t>
              </a:r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H="1">
            <a:off x="1524000" y="2807494"/>
            <a:ext cx="3429000" cy="144780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3" name="组合 42"/>
          <p:cNvGrpSpPr/>
          <p:nvPr/>
        </p:nvGrpSpPr>
        <p:grpSpPr>
          <a:xfrm>
            <a:off x="1754188" y="2592388"/>
            <a:ext cx="6899274" cy="1281906"/>
            <a:chOff x="1754188" y="2592388"/>
            <a:chExt cx="6899274" cy="1281906"/>
          </a:xfrm>
        </p:grpSpPr>
        <p:sp>
          <p:nvSpPr>
            <p:cNvPr id="27" name="Rectangle 98"/>
            <p:cNvSpPr>
              <a:spLocks noChangeArrowheads="1"/>
            </p:cNvSpPr>
            <p:nvPr/>
          </p:nvSpPr>
          <p:spPr bwMode="auto">
            <a:xfrm>
              <a:off x="4614862" y="2592388"/>
              <a:ext cx="4038600" cy="120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/>
                <a:t>        </a:t>
              </a:r>
              <a:r>
                <a:rPr lang="zh-CN" altLang="en-US" sz="2000" b="1" dirty="0" smtClean="0"/>
                <a:t>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与节点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最小倒推值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上界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β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值</a:t>
              </a:r>
              <a:r>
                <a:rPr lang="zh-CN" altLang="en-US" sz="2000" b="1" dirty="0" smtClean="0">
                  <a:solidFill>
                    <a:schemeClr val="tx2"/>
                  </a:solidFill>
                </a:rPr>
                <a:t>。</a:t>
              </a:r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754188" y="2807494"/>
              <a:ext cx="2844009" cy="1066800"/>
              <a:chOff x="1686028" y="2362200"/>
              <a:chExt cx="3266972" cy="1066800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1743075" y="2362200"/>
                <a:ext cx="3209925" cy="0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 bwMode="auto">
              <a:xfrm flipH="1">
                <a:off x="1686028" y="2362200"/>
                <a:ext cx="57048" cy="990600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 bwMode="auto">
              <a:xfrm flipH="1">
                <a:off x="3342760" y="2374901"/>
                <a:ext cx="306505" cy="1054099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2444751" y="3644108"/>
            <a:ext cx="6208711" cy="2375692"/>
            <a:chOff x="2444751" y="3644108"/>
            <a:chExt cx="6208711" cy="2375692"/>
          </a:xfrm>
        </p:grpSpPr>
        <p:sp>
          <p:nvSpPr>
            <p:cNvPr id="28" name="Rectangle 98"/>
            <p:cNvSpPr>
              <a:spLocks noChangeArrowheads="1"/>
            </p:cNvSpPr>
            <p:nvPr/>
          </p:nvSpPr>
          <p:spPr bwMode="auto">
            <a:xfrm>
              <a:off x="4614862" y="4636294"/>
              <a:ext cx="4038600" cy="138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 smtClean="0"/>
                <a:t>        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或节点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最大倒推值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下界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α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 值</a:t>
              </a:r>
              <a:r>
                <a:rPr lang="zh-CN" altLang="en-US" sz="2000" b="1" dirty="0">
                  <a:solidFill>
                    <a:schemeClr val="tx2"/>
                  </a:solidFill>
                </a:rPr>
                <a:t>。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444751" y="3644108"/>
              <a:ext cx="2051052" cy="2138362"/>
              <a:chOff x="2378075" y="3411538"/>
              <a:chExt cx="2117727" cy="1925637"/>
            </a:xfrm>
          </p:grpSpPr>
          <p:cxnSp>
            <p:nvCxnSpPr>
              <p:cNvPr id="37" name="直接连接符 36"/>
              <p:cNvCxnSpPr/>
              <p:nvPr/>
            </p:nvCxnSpPr>
            <p:spPr bwMode="auto">
              <a:xfrm flipH="1">
                <a:off x="2378075" y="5334000"/>
                <a:ext cx="2117727" cy="3175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 bwMode="auto">
              <a:xfrm flipV="1">
                <a:off x="2378075" y="3411538"/>
                <a:ext cx="300037" cy="1925637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矩形 43"/>
          <p:cNvSpPr/>
          <p:nvPr/>
        </p:nvSpPr>
        <p:spPr bwMode="auto">
          <a:xfrm>
            <a:off x="152400" y="13026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倒推值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取大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→记为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是否剪掉其兄弟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节点？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须将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比较，若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𝛼≥𝛽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52400" y="3120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倒推值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取小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记为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𝛽值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是否剪掉其兄弟节点？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须将此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若𝛽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54188" y="4241007"/>
            <a:ext cx="2094617" cy="335402"/>
            <a:chOff x="1754188" y="4241007"/>
            <a:chExt cx="2094617" cy="335402"/>
          </a:xfrm>
        </p:grpSpPr>
        <p:sp>
          <p:nvSpPr>
            <p:cNvPr id="4" name="Oval 48"/>
            <p:cNvSpPr>
              <a:spLocks noChangeArrowheads="1"/>
            </p:cNvSpPr>
            <p:nvPr/>
          </p:nvSpPr>
          <p:spPr bwMode="auto">
            <a:xfrm>
              <a:off x="3086805" y="4266846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zh-CN" altLang="en-US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Oval 48"/>
            <p:cNvSpPr>
              <a:spLocks noChangeArrowheads="1"/>
            </p:cNvSpPr>
            <p:nvPr/>
          </p:nvSpPr>
          <p:spPr bwMode="auto">
            <a:xfrm>
              <a:off x="1754188" y="4241007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3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655259" y="3957073"/>
            <a:ext cx="1524505" cy="227577"/>
            <a:chOff x="1655259" y="3957073"/>
            <a:chExt cx="1524505" cy="227577"/>
          </a:xfrm>
        </p:grpSpPr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1655259" y="3957073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2987676" y="3983037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2081972" y="3348013"/>
            <a:ext cx="192088" cy="201613"/>
          </a:xfrm>
          <a:prstGeom prst="ellips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7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/>
      <p:bldP spid="45" grpId="0"/>
      <p:bldP spid="4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1000" y="1066800"/>
            <a:ext cx="7315200" cy="3621088"/>
            <a:chOff x="381000" y="1066800"/>
            <a:chExt cx="7315200" cy="3621088"/>
          </a:xfrm>
        </p:grpSpPr>
        <p:grpSp>
          <p:nvGrpSpPr>
            <p:cNvPr id="5" name="组合 4"/>
            <p:cNvGrpSpPr/>
            <p:nvPr/>
          </p:nvGrpSpPr>
          <p:grpSpPr>
            <a:xfrm>
              <a:off x="381000" y="1066800"/>
              <a:ext cx="7315200" cy="3621088"/>
              <a:chOff x="381000" y="1066800"/>
              <a:chExt cx="7315200" cy="362108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81000" y="1066800"/>
                <a:ext cx="7315200" cy="3621088"/>
                <a:chOff x="381000" y="1066800"/>
                <a:chExt cx="7315200" cy="3621088"/>
              </a:xfrm>
            </p:grpSpPr>
            <p:pic>
              <p:nvPicPr>
                <p:cNvPr id="7" name="Picture 3" descr="3_9a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1066800"/>
                  <a:ext cx="7315200" cy="3621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弧形 1"/>
                <p:cNvSpPr/>
                <p:nvPr/>
              </p:nvSpPr>
              <p:spPr bwMode="auto">
                <a:xfrm rot="8692389">
                  <a:off x="1875374" y="3002969"/>
                  <a:ext cx="759485" cy="312745"/>
                </a:xfrm>
                <a:prstGeom prst="arc">
                  <a:avLst>
                    <a:gd name="adj1" fmla="val 16200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" name="弧形 12"/>
                <p:cNvSpPr/>
                <p:nvPr/>
              </p:nvSpPr>
              <p:spPr bwMode="auto">
                <a:xfrm rot="7770251">
                  <a:off x="4078137" y="2981038"/>
                  <a:ext cx="759485" cy="312745"/>
                </a:xfrm>
                <a:prstGeom prst="arc">
                  <a:avLst>
                    <a:gd name="adj1" fmla="val 19320548"/>
                    <a:gd name="adj2" fmla="val 518892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" name="弧形 13"/>
                <p:cNvSpPr/>
                <p:nvPr/>
              </p:nvSpPr>
              <p:spPr bwMode="auto">
                <a:xfrm rot="7887568">
                  <a:off x="6325858" y="3024027"/>
                  <a:ext cx="759485" cy="312745"/>
                </a:xfrm>
                <a:prstGeom prst="arc">
                  <a:avLst>
                    <a:gd name="adj1" fmla="val 18599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矩形 3"/>
                  <p:cNvSpPr/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矩形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6452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=−1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0345" r="-8046" b="-32258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 bwMode="auto">
            <a:xfrm>
              <a:off x="7277637" y="1487509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277637" y="2580255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6138863"/>
            <a:ext cx="82804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一字棋第一步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α-β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剪枝方法 </a:t>
            </a:r>
          </a:p>
        </p:txBody>
      </p:sp>
      <p:sp>
        <p:nvSpPr>
          <p:cNvPr id="8" name="AutoShape 4"/>
          <p:cNvSpPr>
            <a:spLocks/>
          </p:cNvSpPr>
          <p:nvPr/>
        </p:nvSpPr>
        <p:spPr bwMode="auto">
          <a:xfrm>
            <a:off x="1371600" y="5486400"/>
            <a:ext cx="2438400" cy="381000"/>
          </a:xfrm>
          <a:prstGeom prst="borderCallout1">
            <a:avLst>
              <a:gd name="adj1" fmla="val 21431"/>
              <a:gd name="adj2" fmla="val -2500"/>
              <a:gd name="adj3" fmla="val -214312"/>
              <a:gd name="adj4" fmla="val -2196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第一个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被考察的叶节点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572000" y="380999"/>
            <a:ext cx="4191000" cy="539751"/>
          </a:xfrm>
          <a:prstGeom prst="borderCallout1">
            <a:avLst>
              <a:gd name="adj1" fmla="val 21431"/>
              <a:gd name="adj2" fmla="val -1565"/>
              <a:gd name="adj3" fmla="val 139254"/>
              <a:gd name="adj4" fmla="val -1149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考察完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1600" b="1" dirty="0">
                <a:ea typeface="楷体_GB2312" pitchFamily="49" charset="-122"/>
                <a:cs typeface="Times New Roman" panose="02020603050405020304" pitchFamily="18" charset="0"/>
              </a:rPr>
              <a:t>1, 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其取值范围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[- </a:t>
            </a:r>
            <a:r>
              <a:rPr lang="en-US" altLang="zh-CN" sz="1600" dirty="0">
                <a:ea typeface="楷体_GB2312" pitchFamily="49" charset="-122"/>
                <a:cs typeface="Times New Roman" panose="02020603050405020304" pitchFamily="18" charset="0"/>
              </a:rPr>
              <a:t>∞,-1 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1600" dirty="0" smtClean="0"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ea typeface="楷体_GB2312" pitchFamily="49" charset="-122"/>
                <a:cs typeface="Times New Roman" panose="02020603050405020304" pitchFamily="18" charset="0"/>
              </a:rPr>
              <a:t>所以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初始节点</a:t>
            </a:r>
            <a:r>
              <a:rPr lang="en-US" altLang="zh-CN" sz="1600" b="1" dirty="0" smtClean="0"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取值范围是</a:t>
            </a:r>
            <a:r>
              <a:rPr lang="en-US" altLang="zh-CN" sz="1400" b="1" dirty="0" smtClean="0">
                <a:cs typeface="Times New Roman" panose="02020603050405020304" pitchFamily="18" charset="0"/>
              </a:rPr>
              <a:t>[-1 </a:t>
            </a:r>
            <a:r>
              <a:rPr lang="en-US" altLang="zh-CN" sz="1400" b="1" dirty="0">
                <a:cs typeface="Times New Roman" panose="02020603050405020304" pitchFamily="18" charset="0"/>
              </a:rPr>
              <a:t>,+ ∞ ]</a:t>
            </a:r>
          </a:p>
          <a:p>
            <a:pPr eaLnBrk="1" hangingPunct="1"/>
            <a:endParaRPr lang="en-US" altLang="zh-CN" sz="1200" b="1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7010400" y="1143000"/>
            <a:ext cx="1752600" cy="381000"/>
          </a:xfrm>
          <a:prstGeom prst="borderCallout1">
            <a:avLst>
              <a:gd name="adj1" fmla="val 25000"/>
              <a:gd name="adj2" fmla="val -2176"/>
              <a:gd name="adj3" fmla="val 380138"/>
              <a:gd name="adj4" fmla="val -151519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开始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考察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7 </a:t>
            </a:r>
            <a:endParaRPr lang="en-US" altLang="zh-CN" sz="1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4648200" y="4833937"/>
            <a:ext cx="4038600" cy="881063"/>
          </a:xfrm>
          <a:prstGeom prst="borderCallout1">
            <a:avLst>
              <a:gd name="adj1" fmla="val 10713"/>
              <a:gd name="adj2" fmla="val -1852"/>
              <a:gd name="adj3" fmla="val -58899"/>
              <a:gd name="adj4" fmla="val -1102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考察完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8,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的取值范围是</a:t>
            </a:r>
            <a:r>
              <a:rPr lang="en-US" altLang="zh-CN" sz="1200" b="1" dirty="0">
                <a:latin typeface="楷体_GB2312" pitchFamily="49" charset="-122"/>
                <a:ea typeface="楷体_GB2312" pitchFamily="49" charset="-122"/>
              </a:rPr>
              <a:t>[- ∞,-1 ]</a:t>
            </a:r>
          </a:p>
          <a:p>
            <a:pPr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的父节点是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s 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此时</a:t>
            </a:r>
            <a:r>
              <a:rPr lang="zh-CN" altLang="en-US" sz="1600" b="1" dirty="0" smtClean="0">
                <a:latin typeface="Cambria Math" panose="02040503050406030204" pitchFamily="18" charset="0"/>
                <a:ea typeface="楷体_GB2312" pitchFamily="49" charset="-122"/>
              </a:rPr>
              <a:t>𝛽⩽𝛼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不必继续搜索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剪掉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兄弟节点。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剪与枝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6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28600" y="762000"/>
            <a:ext cx="8229600" cy="4876800"/>
            <a:chOff x="144" y="480"/>
            <a:chExt cx="5184" cy="3072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3888" y="48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5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9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68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528" y="2592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87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83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464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04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J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44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52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960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48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N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49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072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Q</a:t>
              </a: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64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41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2736" y="624"/>
              <a:ext cx="115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1488" y="1344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>
              <a:off x="672" y="2112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288" y="2784"/>
              <a:ext cx="28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624" y="27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672" y="2784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1632" y="2736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968" y="2736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488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736" y="1344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976" y="2112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H="1">
              <a:off x="2640" y="2736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2976" y="2736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360" y="211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4080" y="62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4608" y="1392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5088" y="1392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5040" y="139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H="1">
              <a:off x="4080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4608" y="2112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3792" y="2736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4080" y="2736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4560" y="2736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4848" y="2688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Arc 46"/>
            <p:cNvSpPr>
              <a:spLocks/>
            </p:cNvSpPr>
            <p:nvPr/>
          </p:nvSpPr>
          <p:spPr bwMode="auto">
            <a:xfrm flipV="1">
              <a:off x="528" y="2880"/>
              <a:ext cx="240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Arc 47"/>
            <p:cNvSpPr>
              <a:spLocks/>
            </p:cNvSpPr>
            <p:nvPr/>
          </p:nvSpPr>
          <p:spPr bwMode="auto">
            <a:xfrm flipV="1">
              <a:off x="1872" y="2832"/>
              <a:ext cx="96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Arc 48"/>
            <p:cNvSpPr>
              <a:spLocks/>
            </p:cNvSpPr>
            <p:nvPr/>
          </p:nvSpPr>
          <p:spPr bwMode="auto">
            <a:xfrm flipV="1">
              <a:off x="2832" y="2832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Arc 49"/>
            <p:cNvSpPr>
              <a:spLocks/>
            </p:cNvSpPr>
            <p:nvPr/>
          </p:nvSpPr>
          <p:spPr bwMode="auto">
            <a:xfrm flipV="1">
              <a:off x="3984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Arc 50"/>
            <p:cNvSpPr>
              <a:spLocks/>
            </p:cNvSpPr>
            <p:nvPr/>
          </p:nvSpPr>
          <p:spPr bwMode="auto">
            <a:xfrm flipV="1">
              <a:off x="4752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Arc 51"/>
            <p:cNvSpPr>
              <a:spLocks/>
            </p:cNvSpPr>
            <p:nvPr/>
          </p:nvSpPr>
          <p:spPr bwMode="auto">
            <a:xfrm flipV="1">
              <a:off x="4944" y="1440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Arc 52"/>
            <p:cNvSpPr>
              <a:spLocks/>
            </p:cNvSpPr>
            <p:nvPr/>
          </p:nvSpPr>
          <p:spPr bwMode="auto">
            <a:xfrm flipV="1">
              <a:off x="2448" y="1440"/>
              <a:ext cx="336" cy="109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44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/>
                <a:t>4</a:t>
              </a: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52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12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6</a:t>
              </a: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48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1</a:t>
              </a: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448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5</a:t>
              </a: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3072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364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0</a:t>
              </a: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4416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-6</a:t>
              </a:r>
            </a:p>
          </p:txBody>
        </p:sp>
      </p:grpSp>
      <p:sp>
        <p:nvSpPr>
          <p:cNvPr id="63" name="Oval 61"/>
          <p:cNvSpPr>
            <a:spLocks noChangeArrowheads="1"/>
          </p:cNvSpPr>
          <p:nvPr/>
        </p:nvSpPr>
        <p:spPr bwMode="auto">
          <a:xfrm>
            <a:off x="381000" y="3657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cs typeface="Times New Roman" panose="02020603050405020304" pitchFamily="18" charset="0"/>
              </a:rPr>
              <a:t>≤4</a:t>
            </a:r>
            <a:endParaRPr lang="zh-CN" altLang="en-US" sz="2400" b="1" dirty="0"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sp>
        <p:nvSpPr>
          <p:cNvPr id="64" name="Oval 62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65" name="Oval 63"/>
          <p:cNvSpPr>
            <a:spLocks noChangeArrowheads="1"/>
          </p:cNvSpPr>
          <p:nvPr/>
        </p:nvSpPr>
        <p:spPr bwMode="auto">
          <a:xfrm>
            <a:off x="2286000" y="3962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≤1</a:t>
            </a:r>
          </a:p>
        </p:txBody>
      </p:sp>
      <p:sp>
        <p:nvSpPr>
          <p:cNvPr id="66" name="Oval 64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≤4</a:t>
            </a:r>
          </a:p>
        </p:txBody>
      </p:sp>
      <p:sp>
        <p:nvSpPr>
          <p:cNvPr id="67" name="Oval 65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68" name="Oval 66"/>
          <p:cNvSpPr>
            <a:spLocks noChangeArrowheads="1"/>
          </p:cNvSpPr>
          <p:nvPr/>
        </p:nvSpPr>
        <p:spPr bwMode="auto">
          <a:xfrm>
            <a:off x="3962400" y="38100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latin typeface="宋体" panose="02010600030101010101" pitchFamily="2" charset="-122"/>
              </a:rPr>
              <a:t>≤</a:t>
            </a:r>
            <a:r>
              <a:rPr lang="zh-CN" altLang="en-US" sz="2400" b="1" dirty="0" smtClean="0">
                <a:solidFill>
                  <a:srgbClr val="9900FF"/>
                </a:solidFill>
              </a:rPr>
              <a:t>5</a:t>
            </a:r>
            <a:endParaRPr lang="zh-CN" altLang="en-US" sz="2400" b="1" dirty="0">
              <a:solidFill>
                <a:srgbClr val="9900FF"/>
              </a:solidFill>
            </a:endParaRPr>
          </a:p>
        </p:txBody>
      </p:sp>
      <p:sp>
        <p:nvSpPr>
          <p:cNvPr id="69" name="Oval 67"/>
          <p:cNvSpPr>
            <a:spLocks noChangeArrowheads="1"/>
          </p:cNvSpPr>
          <p:nvPr/>
        </p:nvSpPr>
        <p:spPr bwMode="auto">
          <a:xfrm>
            <a:off x="43434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≥5</a:t>
            </a:r>
          </a:p>
        </p:txBody>
      </p:sp>
      <p:sp>
        <p:nvSpPr>
          <p:cNvPr id="70" name="Oval 68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71" name="Oval 69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72" name="Oval 70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3" name="Oval 71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≥0</a:t>
            </a:r>
          </a:p>
        </p:txBody>
      </p:sp>
      <p:sp>
        <p:nvSpPr>
          <p:cNvPr id="74" name="Oval 72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8580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≤-6</a:t>
            </a: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162800" y="1981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00"/>
                </a:solidFill>
              </a:rPr>
              <a:t>＝4</a:t>
            </a: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32004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0" name="Rectangle 78"/>
          <p:cNvSpPr>
            <a:spLocks noChangeArrowheads="1"/>
          </p:cNvSpPr>
          <p:nvPr/>
        </p:nvSpPr>
        <p:spPr bwMode="auto">
          <a:xfrm>
            <a:off x="5257800" y="3429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1" name="Rectangle 79"/>
          <p:cNvSpPr>
            <a:spLocks noChangeArrowheads="1"/>
          </p:cNvSpPr>
          <p:nvPr/>
        </p:nvSpPr>
        <p:spPr bwMode="auto">
          <a:xfrm>
            <a:off x="6477000" y="4572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2" name="Rectangle 80"/>
          <p:cNvSpPr>
            <a:spLocks noChangeArrowheads="1"/>
          </p:cNvSpPr>
          <p:nvPr/>
        </p:nvSpPr>
        <p:spPr bwMode="auto">
          <a:xfrm>
            <a:off x="78486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3" name="Rectangle 81"/>
          <p:cNvSpPr>
            <a:spLocks noChangeArrowheads="1"/>
          </p:cNvSpPr>
          <p:nvPr/>
        </p:nvSpPr>
        <p:spPr bwMode="auto">
          <a:xfrm>
            <a:off x="8305800" y="2667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4" name="Rectangle 82"/>
          <p:cNvSpPr>
            <a:spLocks noChangeArrowheads="1"/>
          </p:cNvSpPr>
          <p:nvPr/>
        </p:nvSpPr>
        <p:spPr bwMode="auto">
          <a:xfrm>
            <a:off x="7696200" y="27432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239331" y="276359"/>
            <a:ext cx="5170869" cy="3338974"/>
            <a:chOff x="239331" y="276359"/>
            <a:chExt cx="5170869" cy="3338974"/>
          </a:xfrm>
        </p:grpSpPr>
        <p:grpSp>
          <p:nvGrpSpPr>
            <p:cNvPr id="99" name="组合 98"/>
            <p:cNvGrpSpPr/>
            <p:nvPr/>
          </p:nvGrpSpPr>
          <p:grpSpPr>
            <a:xfrm>
              <a:off x="239331" y="3002756"/>
              <a:ext cx="827469" cy="612577"/>
              <a:chOff x="239331" y="3002756"/>
              <a:chExt cx="827469" cy="612577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39331" y="3002756"/>
                <a:ext cx="827469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85" name="直接箭头连接符 84"/>
              <p:cNvCxnSpPr>
                <a:stCxn id="2" idx="2"/>
              </p:cNvCxnSpPr>
              <p:nvPr/>
            </p:nvCxnSpPr>
            <p:spPr bwMode="auto">
              <a:xfrm>
                <a:off x="653066" y="3310533"/>
                <a:ext cx="32734" cy="3048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组合 103"/>
            <p:cNvGrpSpPr/>
            <p:nvPr/>
          </p:nvGrpSpPr>
          <p:grpSpPr>
            <a:xfrm>
              <a:off x="990600" y="2283023"/>
              <a:ext cx="838200" cy="536377"/>
              <a:chOff x="990600" y="2283023"/>
              <a:chExt cx="838200" cy="536377"/>
            </a:xfrm>
          </p:grpSpPr>
          <p:sp>
            <p:nvSpPr>
              <p:cNvPr id="89" name="矩形 88"/>
              <p:cNvSpPr/>
              <p:nvPr/>
            </p:nvSpPr>
            <p:spPr bwMode="auto">
              <a:xfrm>
                <a:off x="990600" y="22830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界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endParaRPr>
              </a:p>
            </p:txBody>
          </p:sp>
          <p:cxnSp>
            <p:nvCxnSpPr>
              <p:cNvPr id="90" name="直接箭头连接符 89"/>
              <p:cNvCxnSpPr>
                <a:stCxn id="89" idx="2"/>
              </p:cNvCxnSpPr>
              <p:nvPr/>
            </p:nvCxnSpPr>
            <p:spPr bwMode="auto">
              <a:xfrm>
                <a:off x="1409700" y="2590800"/>
                <a:ext cx="114300" cy="2286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2743200" y="1063823"/>
              <a:ext cx="838200" cy="609601"/>
              <a:chOff x="2743200" y="1063823"/>
              <a:chExt cx="838200" cy="609601"/>
            </a:xfrm>
          </p:grpSpPr>
          <p:sp>
            <p:nvSpPr>
              <p:cNvPr id="92" name="矩形 91"/>
              <p:cNvSpPr/>
              <p:nvPr/>
            </p:nvSpPr>
            <p:spPr bwMode="auto">
              <a:xfrm>
                <a:off x="2743200" y="10638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93" name="直接箭头连接符 92"/>
              <p:cNvCxnSpPr>
                <a:stCxn id="92" idx="2"/>
              </p:cNvCxnSpPr>
              <p:nvPr/>
            </p:nvCxnSpPr>
            <p:spPr bwMode="auto">
              <a:xfrm>
                <a:off x="3162300" y="1371600"/>
                <a:ext cx="265627" cy="30182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4495800" y="276359"/>
              <a:ext cx="914400" cy="457200"/>
              <a:chOff x="4495800" y="276359"/>
              <a:chExt cx="914400" cy="457200"/>
            </a:xfrm>
          </p:grpSpPr>
          <p:sp>
            <p:nvSpPr>
              <p:cNvPr id="95" name="矩形 94"/>
              <p:cNvSpPr/>
              <p:nvPr/>
            </p:nvSpPr>
            <p:spPr bwMode="auto">
              <a:xfrm>
                <a:off x="4495800" y="276359"/>
                <a:ext cx="838200" cy="318954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下界</a:t>
                </a:r>
              </a:p>
            </p:txBody>
          </p:sp>
          <p:cxnSp>
            <p:nvCxnSpPr>
              <p:cNvPr id="96" name="直接箭头连接符 95"/>
              <p:cNvCxnSpPr>
                <a:stCxn id="95" idx="2"/>
              </p:cNvCxnSpPr>
              <p:nvPr/>
            </p:nvCxnSpPr>
            <p:spPr bwMode="auto">
              <a:xfrm>
                <a:off x="4914900" y="595313"/>
                <a:ext cx="495300" cy="1382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9323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 autoUpdateAnimBg="0"/>
      <p:bldP spid="64" grpId="0" animBg="1" autoUpdateAnimBg="0"/>
      <p:bldP spid="65" grpId="0" animBg="1" autoUpdateAnimBg="0"/>
      <p:bldP spid="66" grpId="0" animBg="1" autoUpdateAnimBg="0"/>
      <p:bldP spid="67" grpId="0" animBg="1" autoUpdateAnimBg="0"/>
      <p:bldP spid="68" grpId="0" animBg="1" autoUpdateAnimBg="0"/>
      <p:bldP spid="69" grpId="0" animBg="1" autoUpdateAnimBg="0"/>
      <p:bldP spid="70" grpId="0" animBg="1" autoUpdateAnimBg="0"/>
      <p:bldP spid="71" grpId="0" animBg="1" autoUpdateAnimBg="0"/>
      <p:bldP spid="72" grpId="0" animBg="1" autoUpdateAnimBg="0"/>
      <p:bldP spid="73" grpId="0" animBg="1" autoUpdateAnimBg="0"/>
      <p:bldP spid="74" grpId="0" animBg="1" autoUpdateAnimBg="0"/>
      <p:bldP spid="75" grpId="0" animBg="1" autoUpdateAnimBg="0"/>
      <p:bldP spid="76" grpId="0" animBg="1" autoUpdateAnimBg="0"/>
      <p:bldP spid="77" grpId="0" animBg="1" autoUpdateAnimBg="0"/>
      <p:bldP spid="78" grpId="0" animBg="1" autoUpdateAnimBg="0"/>
      <p:bldP spid="79" grpId="0" autoUpdateAnimBg="0"/>
      <p:bldP spid="80" grpId="0" autoUpdateAnimBg="0"/>
      <p:bldP spid="81" grpId="0" autoUpdateAnimBg="0"/>
      <p:bldP spid="82" grpId="0" autoUpdateAnimBg="0"/>
      <p:bldP spid="83" grpId="0" autoUpdateAnimBg="0"/>
      <p:bldP spid="84" grpId="0" autoUpdateAnimBg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6468"/>
            <a:ext cx="6329423" cy="2833490"/>
          </a:xfrm>
          <a:prstGeom prst="rect">
            <a:avLst/>
          </a:prstGeom>
        </p:spPr>
      </p:pic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393879" y="3233678"/>
            <a:ext cx="8458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①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K、L、M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推出</a:t>
            </a:r>
            <a:r>
              <a:rPr lang="en-US" altLang="zh-CN" sz="1800" b="1" dirty="0" smtClean="0"/>
              <a:t>F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的上界为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不可能再比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大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/>
              <a:t>；由此可 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下界为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4，不可能再比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小</a:t>
            </a:r>
            <a:r>
              <a:rPr lang="zh-CN" altLang="en-US" sz="1800" dirty="0"/>
              <a:t>，</a:t>
            </a:r>
            <a:r>
              <a:rPr lang="zh-CN" altLang="en-US" sz="1800" b="1" dirty="0" smtClean="0"/>
              <a:t>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>
                <a:solidFill>
                  <a:srgbClr val="FF0000"/>
                </a:solidFill>
              </a:rPr>
              <a:t>的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>
                <a:latin typeface="宋体" panose="02010600030101010101" pitchFamily="2" charset="-122"/>
              </a:rPr>
              <a:t>②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N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推知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值≤</a:t>
            </a:r>
            <a:r>
              <a:rPr lang="en-US" altLang="zh-CN" sz="1800" b="1" dirty="0"/>
              <a:t>l，</a:t>
            </a:r>
            <a:r>
              <a:rPr lang="zh-CN" altLang="en-US" sz="1800" b="1" dirty="0"/>
              <a:t>无论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其他</a:t>
            </a:r>
            <a:r>
              <a:rPr lang="zh-CN" altLang="en-US" sz="1800" b="1" dirty="0"/>
              <a:t>子节点的估值是多少</a:t>
            </a:r>
            <a:r>
              <a:rPr lang="zh-CN" altLang="en-US" sz="1800" b="1" dirty="0" smtClean="0"/>
              <a:t>，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的倒推值都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可能</a:t>
            </a:r>
            <a:r>
              <a:rPr lang="zh-CN" altLang="en-US" sz="1800" b="1" dirty="0"/>
              <a:t>比1</a:t>
            </a:r>
            <a:r>
              <a:rPr lang="zh-CN" altLang="en-US" sz="1800" b="1" dirty="0" smtClean="0"/>
              <a:t>大</a:t>
            </a:r>
            <a:r>
              <a:rPr lang="en-US" altLang="zh-CN" sz="1800" dirty="0" smtClean="0"/>
              <a:t>(</a:t>
            </a:r>
            <a:r>
              <a:rPr lang="zh-CN" altLang="en-US" sz="1800" b="1" dirty="0" smtClean="0"/>
              <a:t>1</a:t>
            </a:r>
            <a:r>
              <a:rPr lang="zh-CN" altLang="en-US" sz="1800" b="1" dirty="0"/>
              <a:t>是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倒</a:t>
            </a:r>
            <a:r>
              <a:rPr lang="zh-CN" altLang="en-US" sz="1800" b="1" dirty="0"/>
              <a:t>推值的</a:t>
            </a:r>
            <a:r>
              <a:rPr lang="zh-CN" altLang="en-US" sz="1800" b="1" dirty="0" smtClean="0"/>
              <a:t>上界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，取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G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1800" b="1" dirty="0" smtClean="0"/>
              <a:t>。</a:t>
            </a:r>
            <a:r>
              <a:rPr lang="zh-CN" altLang="en-US" sz="1800" dirty="0"/>
              <a:t>且</a:t>
            </a:r>
            <a:r>
              <a:rPr lang="zh-CN" altLang="en-US" sz="1800" b="1" dirty="0" smtClean="0"/>
              <a:t>已知</a:t>
            </a:r>
            <a:r>
              <a:rPr lang="en-US" altLang="zh-CN" sz="1800" b="1" dirty="0" smtClean="0"/>
              <a:t>C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α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</a:t>
            </a:r>
            <a:r>
              <a:rPr lang="zh-CN" altLang="en-US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G</a:t>
            </a:r>
            <a:r>
              <a:rPr lang="zh-CN" altLang="en-US" sz="1800" b="1" dirty="0"/>
              <a:t>的</a:t>
            </a:r>
            <a:r>
              <a:rPr lang="zh-CN" altLang="en-US" sz="1800" b="1" dirty="0" smtClean="0"/>
              <a:t>其他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/>
              <a:t>      子节点</a:t>
            </a:r>
            <a:r>
              <a:rPr lang="zh-CN" altLang="en-US" sz="1800" b="1" dirty="0"/>
              <a:t>又不可能</a:t>
            </a:r>
            <a:r>
              <a:rPr lang="zh-CN" altLang="en-US" sz="1800" b="1" dirty="0" smtClean="0"/>
              <a:t>使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的</a:t>
            </a:r>
            <a:r>
              <a:rPr lang="zh-CN" altLang="en-US" sz="1800" b="1" dirty="0"/>
              <a:t>倒推值</a:t>
            </a:r>
            <a:r>
              <a:rPr lang="zh-CN" altLang="en-US" sz="1800" b="1" dirty="0" smtClean="0"/>
              <a:t>增大</a:t>
            </a:r>
            <a:r>
              <a:rPr lang="en-US" altLang="zh-CN" sz="1800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ea typeface="+mn-ea"/>
                <a:cs typeface="Times New Roman" panose="02020603050405020304" pitchFamily="18" charset="0"/>
              </a:rPr>
              <a:t>此时</a:t>
            </a:r>
            <a:r>
              <a:rPr lang="en-US" altLang="zh-CN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≤α</a:t>
            </a:r>
            <a:r>
              <a:rPr lang="en-US" altLang="zh-CN" sz="1800" dirty="0" smtClean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/>
              <a:t>因而</a:t>
            </a:r>
            <a:r>
              <a:rPr lang="zh-CN" altLang="en-US" sz="1800" b="1" dirty="0" smtClean="0"/>
              <a:t>对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的其他</a:t>
            </a:r>
            <a:r>
              <a:rPr lang="zh-CN" altLang="en-US" sz="1800" b="1" dirty="0" smtClean="0"/>
              <a:t>分支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兄弟节点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必再搜索。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zh-CN" sz="1800" dirty="0" smtClean="0">
                <a:latin typeface="宋体" panose="02010600030101010101" pitchFamily="2" charset="-122"/>
              </a:rPr>
              <a:t>③</a:t>
            </a:r>
            <a:r>
              <a:rPr lang="en-US" altLang="zh-CN" sz="1800" dirty="0" smtClean="0">
                <a:latin typeface="宋体" panose="02010600030101010101" pitchFamily="2" charset="-122"/>
              </a:rPr>
              <a:t>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F、G</a:t>
            </a:r>
            <a:r>
              <a:rPr lang="zh-CN" altLang="en-US" sz="1800" b="1" dirty="0" smtClean="0"/>
              <a:t>可倒推出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，再由</a:t>
            </a:r>
            <a:r>
              <a:rPr lang="en-US" altLang="zh-CN" sz="1800" b="1" dirty="0"/>
              <a:t>C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A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≤4</a:t>
            </a:r>
            <a:r>
              <a:rPr lang="zh-CN" altLang="en-US" sz="1800" dirty="0" smtClean="0"/>
              <a:t>。</a:t>
            </a:r>
            <a:r>
              <a:rPr lang="zh-CN" altLang="en-US" sz="1800" b="1" dirty="0" smtClean="0"/>
              <a:t>同理，由</a:t>
            </a:r>
            <a:r>
              <a:rPr lang="en-US" altLang="zh-CN" sz="1800" b="1" dirty="0" smtClean="0"/>
              <a:t>P、Q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H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5</a:t>
            </a:r>
            <a:r>
              <a:rPr lang="zh-CN" altLang="en-US" sz="1800" b="1" dirty="0" smtClean="0"/>
              <a:t>，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dirty="0" smtClean="0"/>
              <a:t>并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D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≥5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此时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α≥β</a:t>
            </a:r>
            <a:r>
              <a:rPr lang="en-US" altLang="zh-CN" sz="1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因而</a:t>
            </a:r>
            <a:r>
              <a:rPr lang="en-US" altLang="zh-CN" sz="1800" b="1" dirty="0" smtClean="0"/>
              <a:t>D</a:t>
            </a:r>
            <a:r>
              <a:rPr lang="zh-CN" altLang="en-US" sz="1800" b="1" dirty="0"/>
              <a:t>的其他分枝</a:t>
            </a:r>
            <a:r>
              <a:rPr lang="zh-CN" altLang="en-US" sz="1800" b="1" dirty="0" smtClean="0"/>
              <a:t>被剪去</a:t>
            </a:r>
            <a:r>
              <a:rPr lang="zh-CN" altLang="en-US" sz="1800" b="1" dirty="0"/>
              <a:t>，</a:t>
            </a:r>
            <a:r>
              <a:rPr lang="zh-CN" altLang="en-US" sz="1800" b="1" dirty="0" smtClean="0"/>
              <a:t>并确定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④ </a:t>
            </a:r>
            <a:r>
              <a:rPr lang="zh-CN" altLang="en-US" sz="1800" b="1" dirty="0" smtClean="0"/>
              <a:t>同样</a:t>
            </a:r>
            <a:r>
              <a:rPr lang="zh-CN" altLang="en-US" sz="1800" b="1" dirty="0"/>
              <a:t>方法可推出其他分枝的剪枝情况，</a:t>
            </a:r>
            <a:r>
              <a:rPr lang="zh-CN" altLang="en-US" sz="1800" b="1" dirty="0" smtClean="0"/>
              <a:t>最终可倒推出</a:t>
            </a:r>
            <a:r>
              <a:rPr lang="en-US" altLang="zh-CN" sz="1800" b="1" dirty="0"/>
              <a:t>S</a:t>
            </a:r>
            <a:r>
              <a:rPr lang="en-US" altLang="zh-CN" sz="1800" b="1" baseline="-10000" dirty="0"/>
              <a:t>0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取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800" dirty="0" smtClean="0">
                <a:solidFill>
                  <a:srgbClr val="FF0000"/>
                </a:solidFill>
              </a:rPr>
              <a:t>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zh-CN" altLang="en-US" sz="1800" b="1" dirty="0"/>
          </a:p>
        </p:txBody>
      </p:sp>
      <p:sp>
        <p:nvSpPr>
          <p:cNvPr id="2" name="矩形 1"/>
          <p:cNvSpPr/>
          <p:nvPr/>
        </p:nvSpPr>
        <p:spPr>
          <a:xfrm>
            <a:off x="381000" y="316468"/>
            <a:ext cx="9906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小结：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1905000" y="316468"/>
            <a:ext cx="990600" cy="521732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4953000" cy="487363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3.4.7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搜索的完备性和效率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0042" y="1790163"/>
            <a:ext cx="7950558" cy="369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完备性</a:t>
            </a:r>
          </a:p>
          <a:p>
            <a:pPr lvl="1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对于一类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可解问题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一个搜索过程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，若运用此搜索过程一定能求得该类问题的解，称此搜索过程是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完备的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，否则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不完备的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完备的搜索过程称为“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”；不完备的搜索过程不是算法，称为“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”。</a:t>
            </a:r>
          </a:p>
          <a:p>
            <a:pPr lvl="1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宽度优先搜索、代价树的宽度优先搜索、改进后的有界深度优先搜索以及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算法都是完备的搜索过程（即算法），其它搜索过程都是不完备的。</a:t>
            </a:r>
            <a:endParaRPr lang="zh-CN" alt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0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72921" y="1752600"/>
            <a:ext cx="7924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搜索效率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一个搜索过程的搜索效率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不仅取决于</a:t>
            </a:r>
            <a:r>
              <a:rPr lang="zh-CN" altLang="en-US" sz="2000" b="1" dirty="0" smtClean="0">
                <a:latin typeface="+mn-ea"/>
              </a:rPr>
              <a:t>过程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自身的启发能力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还与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000" b="1" u="sng" dirty="0" smtClean="0">
                <a:latin typeface="+mn-ea"/>
              </a:rPr>
              <a:t>被求解问题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有关属性</a:t>
            </a:r>
            <a:r>
              <a:rPr lang="zh-CN" altLang="en-US" sz="2000" b="1" dirty="0" smtClean="0">
                <a:latin typeface="+mn-ea"/>
              </a:rPr>
              <a:t>等多种因素有关。</a:t>
            </a:r>
            <a:r>
              <a:rPr lang="zh-CN" altLang="en-US" sz="1800" b="1" dirty="0" smtClean="0">
                <a:latin typeface="+mn-ea"/>
              </a:rPr>
              <a:t>（如何进行知识的有效表达）</a:t>
            </a:r>
            <a:endParaRPr lang="en-US" altLang="zh-CN" sz="18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求解同一问题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不同搜索方法效率</a:t>
            </a:r>
            <a:r>
              <a:rPr lang="zh-CN" altLang="en-US" sz="2000" b="1" dirty="0" smtClean="0">
                <a:latin typeface="+mn-ea"/>
              </a:rPr>
              <a:t>的比较，两个常用衡量指标：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外显率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有效分枝因数</a:t>
            </a:r>
          </a:p>
        </p:txBody>
      </p:sp>
    </p:spTree>
    <p:extLst>
      <p:ext uri="{BB962C8B-B14F-4D97-AF65-F5344CB8AC3E}">
        <p14:creationId xmlns:p14="http://schemas.microsoft.com/office/powerpoint/2010/main" val="135727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19200"/>
            <a:ext cx="8534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endParaRPr lang="zh-CN" altLang="en-US" sz="2000" b="1" dirty="0" smtClean="0">
              <a:solidFill>
                <a:schemeClr val="tx2"/>
              </a:solidFill>
              <a:latin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外显率定义： </a:t>
            </a:r>
            <a:r>
              <a:rPr lang="en-US" altLang="zh-CN" sz="2400" b="1" dirty="0" smtClean="0">
                <a:latin typeface="+mn-ea"/>
              </a:rPr>
              <a:t>P=L/T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L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初始节点</a:t>
            </a:r>
            <a:r>
              <a:rPr lang="zh-CN" altLang="en-US" sz="2000" b="1" dirty="0" smtClean="0"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目标节点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路径长度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T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整个搜索过程中</a:t>
            </a:r>
            <a:r>
              <a:rPr lang="zh-CN" altLang="en-US" sz="2000" b="1" dirty="0" smtClean="0">
                <a:latin typeface="+mn-ea"/>
              </a:rPr>
              <a:t>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生成的节点总数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外显率</a:t>
            </a:r>
            <a:r>
              <a:rPr lang="zh-CN" altLang="en-US" sz="2000" b="1" dirty="0" smtClean="0">
                <a:latin typeface="+mn-ea"/>
              </a:rPr>
              <a:t>反映了搜索过程中，</a:t>
            </a:r>
            <a:r>
              <a:rPr lang="zh-CN" altLang="en-US" sz="2000" b="1" u="sng" dirty="0" smtClean="0">
                <a:latin typeface="+mn-ea"/>
              </a:rPr>
              <a:t>从初始节点向目标节点接近时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搜索区域的范围</a:t>
            </a:r>
            <a:r>
              <a:rPr lang="zh-CN" altLang="en-US" sz="2000" b="1" dirty="0" smtClean="0">
                <a:latin typeface="+mn-ea"/>
              </a:rPr>
              <a:t>。当</a:t>
            </a:r>
            <a:r>
              <a:rPr lang="en-US" altLang="zh-CN" sz="2000" b="1" dirty="0" smtClean="0">
                <a:latin typeface="+mn-ea"/>
              </a:rPr>
              <a:t>T=L</a:t>
            </a:r>
            <a:r>
              <a:rPr lang="zh-CN" altLang="en-US" sz="2000" b="1" dirty="0" smtClean="0">
                <a:latin typeface="+mn-ea"/>
              </a:rPr>
              <a:t>时，</a:t>
            </a:r>
            <a:r>
              <a:rPr lang="en-US" altLang="zh-CN" sz="2000" b="1" dirty="0" smtClean="0">
                <a:latin typeface="+mn-ea"/>
              </a:rPr>
              <a:t>P=1</a:t>
            </a:r>
            <a:r>
              <a:rPr lang="zh-CN" altLang="en-US" sz="2000" b="1" dirty="0" smtClean="0">
                <a:latin typeface="+mn-ea"/>
              </a:rPr>
              <a:t>，表示搜索过程中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每次只生成一个节点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该节点恰好是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解路径上的节点</a:t>
            </a:r>
            <a:r>
              <a:rPr lang="zh-CN" altLang="en-US" sz="2000" b="1" dirty="0" smtClean="0">
                <a:latin typeface="+mn-ea"/>
              </a:rPr>
              <a:t>，搜索效率最高。</a:t>
            </a:r>
            <a:r>
              <a:rPr lang="en-US" altLang="zh-CN" sz="2000" b="1" dirty="0" smtClean="0">
                <a:latin typeface="+mn-ea"/>
              </a:rPr>
              <a:t>P</a:t>
            </a:r>
            <a:r>
              <a:rPr lang="zh-CN" altLang="en-US" sz="2000" b="1" dirty="0" smtClean="0">
                <a:latin typeface="+mn-ea"/>
              </a:rPr>
              <a:t>越小表示搜索时产生的无用节点愈多，搜索效率愈低。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1143000" cy="487363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外显率</a:t>
            </a:r>
          </a:p>
        </p:txBody>
      </p:sp>
    </p:spTree>
    <p:extLst>
      <p:ext uri="{BB962C8B-B14F-4D97-AF65-F5344CB8AC3E}">
        <p14:creationId xmlns:p14="http://schemas.microsoft.com/office/powerpoint/2010/main" val="279985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209800" cy="487363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有效分枝因素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792311"/>
            <a:ext cx="8382000" cy="4012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有效分枝因数</a:t>
            </a:r>
            <a:r>
              <a:rPr lang="en-US" altLang="zh-CN" sz="2000" b="1" dirty="0" smtClean="0"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定义： </a:t>
            </a:r>
            <a:r>
              <a:rPr lang="en-US" altLang="zh-CN" sz="2400" b="0" dirty="0" smtClean="0">
                <a:latin typeface="+mn-ea"/>
              </a:rPr>
              <a:t>B+B</a:t>
            </a:r>
            <a:r>
              <a:rPr lang="en-US" altLang="zh-CN" sz="2400" b="0" baseline="30000" dirty="0" smtClean="0">
                <a:latin typeface="+mn-ea"/>
              </a:rPr>
              <a:t>2</a:t>
            </a:r>
            <a:r>
              <a:rPr lang="en-US" altLang="zh-CN" sz="2400" b="0" dirty="0" smtClean="0">
                <a:latin typeface="+mn-ea"/>
              </a:rPr>
              <a:t>+…+B</a:t>
            </a:r>
            <a:r>
              <a:rPr lang="en-US" altLang="zh-CN" sz="2400" b="0" baseline="30000" dirty="0" smtClean="0">
                <a:latin typeface="+mn-ea"/>
              </a:rPr>
              <a:t>L</a:t>
            </a:r>
            <a:r>
              <a:rPr lang="en-US" altLang="zh-CN" sz="2400" b="0" dirty="0" smtClean="0">
                <a:latin typeface="+mn-ea"/>
              </a:rPr>
              <a:t>=T</a:t>
            </a:r>
            <a:endParaRPr lang="en-US" altLang="zh-CN" sz="2400" b="1" dirty="0" smtClean="0">
              <a:latin typeface="+mn-ea"/>
            </a:endParaRP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：表示在整个搜索过程中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每个节点平均生成的子节点数目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L</a:t>
            </a:r>
            <a:r>
              <a:rPr lang="zh-CN" altLang="en-US" sz="2000" b="1" dirty="0" smtClean="0">
                <a:latin typeface="+mn-ea"/>
              </a:rPr>
              <a:t>：从初始节点到目标节点的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路径长度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T</a:t>
            </a:r>
            <a:r>
              <a:rPr lang="zh-CN" altLang="en-US" sz="2000" b="1" dirty="0" smtClean="0">
                <a:latin typeface="+mn-ea"/>
              </a:rPr>
              <a:t>：整个搜索过程中所生成的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节点总数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当</a:t>
            </a:r>
            <a:r>
              <a:rPr lang="en-US" altLang="zh-CN" sz="2000" b="1" dirty="0" smtClean="0"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＝</a:t>
            </a:r>
            <a:r>
              <a:rPr lang="en-US" altLang="zh-CN" sz="2000" b="1" dirty="0" smtClean="0">
                <a:latin typeface="+mn-ea"/>
              </a:rPr>
              <a:t>1</a:t>
            </a:r>
            <a:r>
              <a:rPr lang="zh-CN" altLang="en-US" sz="2000" b="1" dirty="0" smtClean="0">
                <a:latin typeface="+mn-ea"/>
              </a:rPr>
              <a:t>时，</a:t>
            </a:r>
            <a:r>
              <a:rPr lang="en-US" altLang="zh-CN" sz="2000" b="1" dirty="0" smtClean="0">
                <a:latin typeface="+mn-ea"/>
              </a:rPr>
              <a:t>L=T</a:t>
            </a:r>
            <a:r>
              <a:rPr lang="zh-CN" altLang="en-US" sz="2000" b="1" dirty="0" smtClean="0">
                <a:latin typeface="+mn-ea"/>
              </a:rPr>
              <a:t>，此时所生成的节点数最少，搜索效率最高。</a:t>
            </a:r>
          </a:p>
        </p:txBody>
      </p:sp>
    </p:spTree>
    <p:extLst>
      <p:ext uri="{BB962C8B-B14F-4D97-AF65-F5344CB8AC3E}">
        <p14:creationId xmlns:p14="http://schemas.microsoft.com/office/powerpoint/2010/main" val="5912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358" y="1791237"/>
            <a:ext cx="7924800" cy="377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衡量搜索策略性能的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准则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：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完备性：</a:t>
            </a:r>
            <a:r>
              <a:rPr lang="zh-CN" altLang="en-US" sz="2000" b="1" dirty="0" smtClean="0">
                <a:latin typeface="+mn-ea"/>
              </a:rPr>
              <a:t>一定能求得问题的解。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尽量避免无效搜索：</a:t>
            </a:r>
            <a:r>
              <a:rPr lang="zh-CN" altLang="en-US" sz="2000" b="1" dirty="0" smtClean="0">
                <a:latin typeface="+mn-ea"/>
              </a:rPr>
              <a:t>增强搜索的目的性，尽量避免产生及考察那些无用的节点。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控制开销小：</a:t>
            </a:r>
            <a:r>
              <a:rPr lang="zh-CN" altLang="en-US" sz="2000" b="1" dirty="0" smtClean="0">
                <a:latin typeface="+mn-ea"/>
              </a:rPr>
              <a:t>要求搜索策略实现简单。</a:t>
            </a: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2000" b="1" dirty="0" smtClean="0">
                <a:latin typeface="+mn-ea"/>
              </a:rPr>
              <a:t>以上准则很难同时满足，因而需在这些准则之间进行折衷，可使综合效果较好。</a:t>
            </a:r>
            <a:endParaRPr lang="zh-CN" altLang="en-US" sz="2000" b="1" dirty="0" smtClean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33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848600" cy="3886200"/>
          </a:xfrm>
        </p:spPr>
        <p:txBody>
          <a:bodyPr lIns="0" tIns="0" rIns="0" bIns="0"/>
          <a:lstStyle/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基本思想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一般过程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 宽度优先搜索、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深度优先搜索、代价树搜索。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3E1D81"/>
              </a:buClr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 启发信息和估价函数、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算法和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b="1" baseline="38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算法。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>
          <a:xfrm>
            <a:off x="650875" y="838200"/>
            <a:ext cx="3997325" cy="430213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800" b="1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、状态空间的搜索策略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685800" y="914400"/>
            <a:ext cx="1676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 smtClean="0"/>
              <a:t>本章小结</a:t>
            </a:r>
            <a:endParaRPr lang="zh-CN" altLang="en-US" sz="2800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685800" y="1905000"/>
            <a:ext cx="28194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+mn-ea"/>
                <a:ea typeface="+mn-ea"/>
              </a:rPr>
              <a:t>推理</a:t>
            </a:r>
            <a:r>
              <a:rPr lang="zh-CN" altLang="en-US" dirty="0">
                <a:latin typeface="+mn-ea"/>
                <a:ea typeface="+mn-ea"/>
              </a:rPr>
              <a:t>的基本</a:t>
            </a:r>
            <a:r>
              <a:rPr lang="zh-CN" altLang="en-US" dirty="0" smtClean="0">
                <a:latin typeface="+mn-ea"/>
                <a:ea typeface="+mn-ea"/>
              </a:rPr>
              <a:t>概念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+mn-ea"/>
              </a:rPr>
              <a:t>搜索策略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153400" cy="4265270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① 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给定的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初始状态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作为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当前状态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对其进行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控制符操作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，生成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一组子状态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② 检查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应达到的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目标状态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是否出现在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这些子状态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◇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若出现，则搜索成功，找到问题的解；</a:t>
            </a: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◇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若未出现，则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按照某种搜索策略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盲目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启发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再从已生成的子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态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选择一个状态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作为当前态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③ 重复上述过程，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直到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目标状态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出现在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子状态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节子点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或者</a:t>
            </a:r>
            <a:endParaRPr kumimoji="1"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可继续扩展的节点为止。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注：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一个节点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进行</a:t>
            </a:r>
            <a:r>
              <a:rPr kumimoji="1" lang="zh-CN" altLang="en-US" sz="1800" b="1" dirty="0" smtClean="0">
                <a:latin typeface="宋体" panose="02010600030101010101" pitchFamily="2" charset="-122"/>
                <a:ea typeface="楷体_GB2312" pitchFamily="49" charset="-122"/>
              </a:rPr>
              <a:t>“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kumimoji="1" lang="zh-CN" altLang="en-US" sz="1800" b="1" dirty="0" smtClean="0">
                <a:latin typeface="宋体" panose="02010600030101010101" pitchFamily="2" charset="-122"/>
                <a:ea typeface="楷体_GB2312" pitchFamily="49" charset="-122"/>
              </a:rPr>
              <a:t>”</a:t>
            </a:r>
            <a:r>
              <a:rPr kumimoji="1" lang="en-US" altLang="zh-CN" sz="18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指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对该节点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施加某个可用的操作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，生成该节点</a:t>
            </a:r>
            <a:endParaRPr kumimoji="1" lang="en-US" altLang="zh-CN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的一组子节点。另外，还须注意搜索策略、方向</a:t>
            </a:r>
            <a:r>
              <a:rPr kumimoji="1" lang="zh-CN" altLang="en-US" sz="18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限定。</a:t>
            </a:r>
            <a:endParaRPr kumimoji="1" lang="en-US" altLang="zh-CN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实质：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在普通算法中加入策略）</a:t>
            </a:r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609600" y="914400"/>
            <a:ext cx="3352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状态空间搜索</a:t>
            </a:r>
            <a:r>
              <a:rPr lang="zh-CN" altLang="en-US" dirty="0" smtClean="0">
                <a:solidFill>
                  <a:srgbClr val="FF0000"/>
                </a:solidFill>
              </a:rPr>
              <a:t>基本</a:t>
            </a:r>
            <a:r>
              <a:rPr lang="zh-CN" altLang="en-US" dirty="0">
                <a:solidFill>
                  <a:srgbClr val="FF0000"/>
                </a:solidFill>
              </a:rPr>
              <a:t>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95894"/>
            <a:ext cx="7848600" cy="276998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表：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未扩展节点表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，存放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生成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但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尚未扩展的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kumimoji="1" lang="zh-CN" alt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表：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已扩展节点表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已扩展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将要扩展的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4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。（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起始节点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\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根节点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通过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搜索过程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逐步得到的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搜索树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当前扩展节点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新生成、且不是自己先辈的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子节点集合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655638" y="881520"/>
            <a:ext cx="658336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FF0000"/>
                </a:solidFill>
              </a:rPr>
              <a:t>状态空间</a:t>
            </a:r>
            <a:r>
              <a:rPr lang="zh-CN" altLang="en-US" dirty="0"/>
              <a:t>搜索算法的</a:t>
            </a:r>
            <a:r>
              <a:rPr lang="zh-CN" altLang="en-US" sz="2800" dirty="0">
                <a:solidFill>
                  <a:srgbClr val="0000FF"/>
                </a:solidFill>
              </a:rPr>
              <a:t>数据结构</a:t>
            </a:r>
            <a:r>
              <a:rPr lang="zh-CN" altLang="en-US" dirty="0"/>
              <a:t>和</a:t>
            </a:r>
            <a:r>
              <a:rPr lang="zh-CN" altLang="en-US" sz="2800" dirty="0">
                <a:solidFill>
                  <a:srgbClr val="0000FF"/>
                </a:solidFill>
              </a:rPr>
              <a:t>符号约定</a:t>
            </a:r>
            <a:r>
              <a:rPr lang="zh-CN" altLang="en-US" dirty="0"/>
              <a:t>：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685800" y="838200"/>
            <a:ext cx="2667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chemeClr val="tx2"/>
                </a:solidFill>
              </a:rPr>
              <a:t>2.1 </a:t>
            </a:r>
            <a:r>
              <a:rPr lang="zh-CN" altLang="en-US" sz="2800" dirty="0">
                <a:solidFill>
                  <a:schemeClr val="tx2"/>
                </a:solidFill>
              </a:rPr>
              <a:t>图搜索</a:t>
            </a:r>
            <a:r>
              <a:rPr lang="zh-CN" altLang="en-US" sz="2800" dirty="0" smtClean="0">
                <a:solidFill>
                  <a:schemeClr val="tx2"/>
                </a:solidFill>
              </a:rPr>
              <a:t>策略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8261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752124"/>
                <a:ext cx="7924800" cy="3244543"/>
              </a:xfrm>
            </p:spPr>
            <p:txBody>
              <a:bodyPr lIns="0" tIns="0" rIns="0" bIns="0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一种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在图</a:t>
                </a:r>
                <a:r>
                  <a:rPr kumimoji="1" lang="en-US" altLang="zh-CN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树</a:t>
                </a:r>
                <a:r>
                  <a:rPr kumimoji="1" lang="en-US" altLang="zh-CN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中寻找路径的方法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kumimoji="1"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初始节点</a:t>
                </a:r>
                <a:r>
                  <a:rPr kumimoji="1"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初始</a:t>
                </a:r>
                <a:r>
                  <a:rPr kumimoji="1" lang="zh-CN" altLang="en-US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数据库</a:t>
                </a:r>
                <a:r>
                  <a:rPr kumimoji="1"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\</a:t>
                </a:r>
                <a:r>
                  <a:rPr kumimoji="1" lang="zh-CN" altLang="en-US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初始状态集</a:t>
                </a:r>
                <a:r>
                  <a:rPr kumimoji="1"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\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初始节点集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；</a:t>
                </a:r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rPr>
                  <a:t>）</a:t>
                </a:r>
                <a:endParaRPr kumimoji="1" lang="en-US" altLang="zh-CN" sz="2000" b="1" dirty="0" smtClean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目标节点</a:t>
                </a:r>
                <a:r>
                  <a:rPr kumimoji="1"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满足终止条件</a:t>
                </a:r>
                <a:r>
                  <a:rPr kumimoji="1" lang="en-US" altLang="zh-CN" sz="2000" b="1" u="sng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得到解</a:t>
                </a:r>
                <a:r>
                  <a:rPr kumimoji="1" lang="en-US" altLang="zh-CN" sz="2000" b="1" u="sng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时的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目标数据库</a:t>
                </a:r>
                <a:r>
                  <a:rPr kumimoji="1"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\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目标状态集</a:t>
                </a:r>
                <a:r>
                  <a:rPr kumimoji="1"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\</a:t>
                </a: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        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目标节点集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）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kumimoji="1"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将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初始节点</a:t>
                </a:r>
                <a:r>
                  <a:rPr kumimoji="1"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变换</a:t>
                </a:r>
                <a:r>
                  <a:rPr kumimoji="1"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为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目标节点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规则序列问题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等价于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求得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图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树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一条路径</a:t>
                </a:r>
                <a:r>
                  <a:rPr kumimoji="1" lang="en-US" altLang="zh-CN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解路径</a:t>
                </a:r>
                <a:r>
                  <a:rPr kumimoji="1" lang="en-US" altLang="zh-CN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问题。</a:t>
                </a:r>
                <a:endParaRPr kumimoji="1" lang="zh-CN" altLang="en-US" sz="2000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608261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752124"/>
                <a:ext cx="7924800" cy="3244543"/>
              </a:xfrm>
              <a:blipFill rotWithShape="0">
                <a:blip r:embed="rId2"/>
                <a:stretch>
                  <a:fillRect l="-2385" b="-1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676400"/>
            <a:ext cx="8196262" cy="4495800"/>
          </a:xfrm>
        </p:spPr>
        <p:txBody>
          <a:bodyPr lIns="0" tIns="0" rIns="0" bIns="0"/>
          <a:lstStyle/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⑴ 将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未扩展节点表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(OPEN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，建立当前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仅包含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的图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)G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检查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表是否为空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，若为空，则问题无解，失败退出；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若不为空，即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第一个节点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取出放入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已扩展节点表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标记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考察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是否为目标节点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。若是，即得到解，成功退出。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                                   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即为</a:t>
            </a:r>
            <a:r>
              <a:rPr kumimoji="1" lang="zh-CN" altLang="en-US" sz="1800" b="1" u="sng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18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800" b="1" u="sng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的路径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回溯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(5)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若不是，则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生成一组子节点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。将其中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不是节点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先辈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那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部分子节点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记入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将这组子节点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作为节点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中呈现出来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685800" y="914400"/>
            <a:ext cx="3124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1</a:t>
            </a:r>
            <a:r>
              <a:rPr lang="zh-CN" altLang="en-US">
                <a:solidFill>
                  <a:schemeClr val="tx2"/>
                </a:solidFill>
              </a:rPr>
              <a:t>、图搜索的一般过程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505199" y="3174798"/>
            <a:ext cx="5095875" cy="277812"/>
          </a:xfrm>
          <a:prstGeom prst="rect">
            <a:avLst/>
          </a:prstGeom>
          <a:noFill/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n:=FIRST(OPEN),REMOVE(n,OPEN),</a:t>
            </a:r>
            <a:r>
              <a:rPr lang="en-US" altLang="zh-CN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ADD(n,CLOSED)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081088" y="4094007"/>
            <a:ext cx="3495675" cy="276225"/>
          </a:xfrm>
          <a:prstGeom prst="rect">
            <a:avLst/>
          </a:prstGeom>
          <a:noFill/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 GOAL(n) THEN EXIT(SUCCESS)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572000" y="628650"/>
            <a:ext cx="4029075" cy="277813"/>
            <a:chOff x="4572000" y="609600"/>
            <a:chExt cx="4028934" cy="277000"/>
          </a:xfrm>
        </p:grpSpPr>
        <p:sp>
          <p:nvSpPr>
            <p:cNvPr id="10" name="矩形 9"/>
            <p:cNvSpPr/>
            <p:nvPr/>
          </p:nvSpPr>
          <p:spPr bwMode="auto">
            <a:xfrm>
              <a:off x="4572000" y="609600"/>
              <a:ext cx="985803" cy="277000"/>
            </a:xfrm>
            <a:prstGeom prst="rect">
              <a:avLst/>
            </a:prstGeom>
            <a:noFill/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OPEN:=S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zh-CN" altLang="en-US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862593" y="609600"/>
              <a:ext cx="2738341" cy="277000"/>
            </a:xfrm>
            <a:prstGeom prst="rect">
              <a:avLst/>
            </a:prstGeom>
            <a:noFill/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仅有根节点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G=G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4572000" y="1009650"/>
            <a:ext cx="4029075" cy="285750"/>
          </a:xfrm>
          <a:prstGeom prst="rect">
            <a:avLst/>
          </a:prstGeom>
          <a:noFill/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LOOP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IF(OPEN)=( )THEN EXIT(FAIL)</a:t>
            </a:r>
            <a:endParaRPr lang="zh-CN" altLang="en-US" sz="1800" baseline="-10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129087" y="5396247"/>
            <a:ext cx="3490913" cy="277812"/>
          </a:xfrm>
          <a:prstGeom prst="rect">
            <a:avLst/>
          </a:prstGeom>
          <a:noFill/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EXPAND(n)→M(m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G:=ADD(m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,G)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" name="线形标注 1(带强调线) 13"/>
          <p:cNvSpPr/>
          <p:nvPr/>
        </p:nvSpPr>
        <p:spPr bwMode="auto">
          <a:xfrm>
            <a:off x="5334000" y="6212580"/>
            <a:ext cx="3200400" cy="552450"/>
          </a:xfrm>
          <a:prstGeom prst="accentCallout1">
            <a:avLst>
              <a:gd name="adj1" fmla="val 33531"/>
              <a:gd name="adj2" fmla="val 101688"/>
              <a:gd name="adj3" fmla="val -241319"/>
              <a:gd name="adj4" fmla="val 82727"/>
            </a:avLst>
          </a:prstGeom>
          <a:noFill/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未在节点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的上层节点中出现过</a:t>
            </a:r>
            <a:endParaRPr lang="en-US" altLang="zh-CN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defRPr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若出现过，应删除。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未扩展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77" name="Text Box 17"/>
          <p:cNvSpPr txBox="1">
            <a:spLocks noChangeArrowheads="1"/>
          </p:cNvSpPr>
          <p:nvPr/>
        </p:nvSpPr>
        <p:spPr bwMode="auto">
          <a:xfrm>
            <a:off x="4540250" y="1935163"/>
            <a:ext cx="32766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、推理的基本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概念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47" name="Text Box 24"/>
          <p:cNvSpPr txBox="1">
            <a:spLocks noChangeArrowheads="1"/>
          </p:cNvSpPr>
          <p:nvPr/>
        </p:nvSpPr>
        <p:spPr bwMode="auto">
          <a:xfrm>
            <a:off x="4540250" y="2697163"/>
            <a:ext cx="20129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、搜索策略</a:t>
            </a:r>
          </a:p>
        </p:txBody>
      </p:sp>
      <p:sp>
        <p:nvSpPr>
          <p:cNvPr id="6148" name="Text Box 31"/>
          <p:cNvSpPr txBox="1">
            <a:spLocks noChangeArrowheads="1"/>
          </p:cNvSpPr>
          <p:nvPr/>
        </p:nvSpPr>
        <p:spPr bwMode="auto">
          <a:xfrm>
            <a:off x="4540250" y="3459163"/>
            <a:ext cx="27749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、自然演绎推理</a:t>
            </a:r>
          </a:p>
        </p:txBody>
      </p:sp>
      <p:sp>
        <p:nvSpPr>
          <p:cNvPr id="6149" name="Text Box 38"/>
          <p:cNvSpPr txBox="1">
            <a:spLocks noChangeArrowheads="1"/>
          </p:cNvSpPr>
          <p:nvPr/>
        </p:nvSpPr>
        <p:spPr bwMode="auto">
          <a:xfrm>
            <a:off x="4540250" y="4267200"/>
            <a:ext cx="27749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、归结演绎推理</a:t>
            </a:r>
          </a:p>
        </p:txBody>
      </p:sp>
      <p:sp>
        <p:nvSpPr>
          <p:cNvPr id="6150" name="Text Box 45"/>
          <p:cNvSpPr txBox="1">
            <a:spLocks noChangeArrowheads="1"/>
          </p:cNvSpPr>
          <p:nvPr/>
        </p:nvSpPr>
        <p:spPr bwMode="auto">
          <a:xfrm>
            <a:off x="4540250" y="5059363"/>
            <a:ext cx="38417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、基于规则的演绎推理</a:t>
            </a:r>
          </a:p>
        </p:txBody>
      </p:sp>
      <p:pic>
        <p:nvPicPr>
          <p:cNvPr id="6151" name="Picture 63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 Box 72"/>
          <p:cNvSpPr txBox="1">
            <a:spLocks noChangeArrowheads="1"/>
          </p:cNvSpPr>
          <p:nvPr/>
        </p:nvSpPr>
        <p:spPr bwMode="auto">
          <a:xfrm>
            <a:off x="685800" y="960438"/>
            <a:ext cx="1600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  <a:endParaRPr lang="zh-CN" altLang="en-US" sz="28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752600"/>
            <a:ext cx="7891463" cy="4038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(6)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针对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中子节点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，分别作如下处理：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① 对那些</a:t>
            </a:r>
            <a:r>
              <a:rPr kumimoji="1"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成员，设置一个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指向其父节点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的指针，并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将其放入</a:t>
            </a:r>
            <a:r>
              <a:rPr kumimoji="1" lang="en-US" altLang="zh-CN" sz="2000" b="1" u="sng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（新生成的子节点→添加）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② 对原来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中出现过，但还未被扩展的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要修改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它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已生成、未扩展→本身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③ 对先前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中出现过，并已扩展的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是否需要修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改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其后继节点指向父节点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已经扩展→后继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(7)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按某种策略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表中的节点进行排序。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(8)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1 1"/>
          <p:cNvSpPr/>
          <p:nvPr/>
        </p:nvSpPr>
        <p:spPr bwMode="auto">
          <a:xfrm>
            <a:off x="685800" y="228600"/>
            <a:ext cx="3352800" cy="304800"/>
          </a:xfrm>
          <a:prstGeom prst="borderCallout1">
            <a:avLst>
              <a:gd name="adj1" fmla="val 18750"/>
              <a:gd name="adj2" fmla="val -8333"/>
              <a:gd name="adj3" fmla="val 703176"/>
              <a:gd name="adj4" fmla="val 62114"/>
            </a:avLst>
          </a:prstGeom>
          <a:noFill/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中均未出现过</a:t>
            </a:r>
          </a:p>
        </p:txBody>
      </p:sp>
      <p:sp>
        <p:nvSpPr>
          <p:cNvPr id="4" name="线形标注 1 3"/>
          <p:cNvSpPr/>
          <p:nvPr/>
        </p:nvSpPr>
        <p:spPr bwMode="auto">
          <a:xfrm>
            <a:off x="2605088" y="685800"/>
            <a:ext cx="4816475" cy="304800"/>
          </a:xfrm>
          <a:prstGeom prst="borderCallout1">
            <a:avLst>
              <a:gd name="adj1" fmla="val 18750"/>
              <a:gd name="adj2" fmla="val -8333"/>
              <a:gd name="adj3" fmla="val 809578"/>
              <a:gd name="adj4" fmla="val 28625"/>
            </a:avLst>
          </a:prstGeom>
          <a:noFill/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中取出放入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中，准备扩展的</a:t>
            </a:r>
          </a:p>
        </p:txBody>
      </p:sp>
      <p:sp>
        <p:nvSpPr>
          <p:cNvPr id="5" name="线形标注 1 4"/>
          <p:cNvSpPr/>
          <p:nvPr/>
        </p:nvSpPr>
        <p:spPr bwMode="auto">
          <a:xfrm>
            <a:off x="5972175" y="1143000"/>
            <a:ext cx="2605088" cy="307975"/>
          </a:xfrm>
          <a:prstGeom prst="borderCallout1">
            <a:avLst>
              <a:gd name="adj1" fmla="val 18750"/>
              <a:gd name="adj2" fmla="val -8333"/>
              <a:gd name="adj3" fmla="val 951193"/>
              <a:gd name="adj4" fmla="val -74217"/>
            </a:avLst>
          </a:prstGeom>
          <a:noFill/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中扩展过的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4440238" y="1905000"/>
            <a:ext cx="482600" cy="519113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2971800" y="2424113"/>
            <a:ext cx="3429000" cy="1371600"/>
            <a:chOff x="2971800" y="2424351"/>
            <a:chExt cx="3429000" cy="1371600"/>
          </a:xfrm>
        </p:grpSpPr>
        <p:sp>
          <p:nvSpPr>
            <p:cNvPr id="5" name="椭圆 4"/>
            <p:cNvSpPr/>
            <p:nvPr/>
          </p:nvSpPr>
          <p:spPr bwMode="auto">
            <a:xfrm>
              <a:off x="2971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495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6019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9" name="直接箭头连接符 8"/>
            <p:cNvCxnSpPr>
              <a:stCxn id="4" idx="4"/>
              <a:endCxn id="5" idx="0"/>
            </p:cNvCxnSpPr>
            <p:nvPr/>
          </p:nvCxnSpPr>
          <p:spPr bwMode="auto">
            <a:xfrm flipH="1">
              <a:off x="3162300" y="2424351"/>
              <a:ext cx="1519238" cy="85248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20" name="直接箭头连接符 12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>
              <a:off x="4681023" y="2424351"/>
              <a:ext cx="1529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921" name="直接箭头连接符 14"/>
            <p:cNvCxnSpPr>
              <a:cxnSpLocks noChangeShapeType="1"/>
              <a:stCxn id="4" idx="4"/>
              <a:endCxn id="6" idx="0"/>
            </p:cNvCxnSpPr>
            <p:nvPr/>
          </p:nvCxnSpPr>
          <p:spPr bwMode="auto">
            <a:xfrm>
              <a:off x="4681023" y="2424351"/>
              <a:ext cx="5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组合 73"/>
          <p:cNvGrpSpPr>
            <a:grpSpLocks/>
          </p:cNvGrpSpPr>
          <p:nvPr/>
        </p:nvGrpSpPr>
        <p:grpSpPr bwMode="auto">
          <a:xfrm>
            <a:off x="2514600" y="2895600"/>
            <a:ext cx="4419600" cy="1143000"/>
            <a:chOff x="2514600" y="2895600"/>
            <a:chExt cx="4419601" cy="1143000"/>
          </a:xfrm>
        </p:grpSpPr>
        <p:sp>
          <p:nvSpPr>
            <p:cNvPr id="34" name="矩形 33"/>
            <p:cNvSpPr/>
            <p:nvPr/>
          </p:nvSpPr>
          <p:spPr bwMode="auto">
            <a:xfrm>
              <a:off x="2514600" y="2895600"/>
              <a:ext cx="4419601" cy="1143000"/>
            </a:xfrm>
            <a:prstGeom prst="rect">
              <a:avLst/>
            </a:prstGeom>
            <a:noFill/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6508751" y="2906713"/>
              <a:ext cx="425450" cy="520700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M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3" name="组合 72"/>
          <p:cNvGrpSpPr>
            <a:grpSpLocks/>
          </p:cNvGrpSpPr>
          <p:nvPr/>
        </p:nvGrpSpPr>
        <p:grpSpPr bwMode="auto">
          <a:xfrm>
            <a:off x="2997200" y="2208213"/>
            <a:ext cx="3360738" cy="1195387"/>
            <a:chOff x="2996418" y="2208628"/>
            <a:chExt cx="3362179" cy="1195754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2996418" y="2264207"/>
              <a:ext cx="1448421" cy="986141"/>
            </a:xfrm>
            <a:custGeom>
              <a:avLst/>
              <a:gdLst>
                <a:gd name="connsiteX0" fmla="*/ 0 w 1448973"/>
                <a:gd name="connsiteY0" fmla="*/ 984739 h 984739"/>
                <a:gd name="connsiteX1" fmla="*/ 365760 w 1448973"/>
                <a:gd name="connsiteY1" fmla="*/ 520505 h 984739"/>
                <a:gd name="connsiteX2" fmla="*/ 1448973 w 1448973"/>
                <a:gd name="connsiteY2" fmla="*/ 0 h 98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973" h="984739">
                  <a:moveTo>
                    <a:pt x="0" y="984739"/>
                  </a:moveTo>
                  <a:cubicBezTo>
                    <a:pt x="62132" y="834683"/>
                    <a:pt x="124265" y="684628"/>
                    <a:pt x="365760" y="520505"/>
                  </a:cubicBezTo>
                  <a:cubicBezTo>
                    <a:pt x="607256" y="356382"/>
                    <a:pt x="1028114" y="178191"/>
                    <a:pt x="144897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4937175" y="2307083"/>
              <a:ext cx="155642" cy="1097299"/>
            </a:xfrm>
            <a:custGeom>
              <a:avLst/>
              <a:gdLst>
                <a:gd name="connsiteX0" fmla="*/ 0 w 154773"/>
                <a:gd name="connsiteY0" fmla="*/ 1097280 h 1097280"/>
                <a:gd name="connsiteX1" fmla="*/ 154745 w 154773"/>
                <a:gd name="connsiteY1" fmla="*/ 534572 h 1097280"/>
                <a:gd name="connsiteX2" fmla="*/ 14068 w 154773"/>
                <a:gd name="connsiteY2" fmla="*/ 0 h 1097280"/>
                <a:gd name="connsiteX3" fmla="*/ 14068 w 154773"/>
                <a:gd name="connsiteY3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73" h="1097280">
                  <a:moveTo>
                    <a:pt x="0" y="1097280"/>
                  </a:moveTo>
                  <a:cubicBezTo>
                    <a:pt x="76200" y="907366"/>
                    <a:pt x="152400" y="717452"/>
                    <a:pt x="154745" y="534572"/>
                  </a:cubicBezTo>
                  <a:cubicBezTo>
                    <a:pt x="157090" y="351692"/>
                    <a:pt x="14068" y="0"/>
                    <a:pt x="14068" y="0"/>
                  </a:cubicBezTo>
                  <a:lnTo>
                    <a:pt x="14068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5008643" y="2208628"/>
              <a:ext cx="1349954" cy="1041720"/>
            </a:xfrm>
            <a:custGeom>
              <a:avLst/>
              <a:gdLst>
                <a:gd name="connsiteX0" fmla="*/ 1350499 w 1350499"/>
                <a:gd name="connsiteY0" fmla="*/ 1041009 h 1041009"/>
                <a:gd name="connsiteX1" fmla="*/ 858130 w 1350499"/>
                <a:gd name="connsiteY1" fmla="*/ 337624 h 1041009"/>
                <a:gd name="connsiteX2" fmla="*/ 0 w 1350499"/>
                <a:gd name="connsiteY2" fmla="*/ 0 h 104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499" h="1041009">
                  <a:moveTo>
                    <a:pt x="1350499" y="1041009"/>
                  </a:moveTo>
                  <a:cubicBezTo>
                    <a:pt x="1216856" y="776067"/>
                    <a:pt x="1083213" y="511125"/>
                    <a:pt x="858130" y="337624"/>
                  </a:cubicBezTo>
                  <a:cubicBezTo>
                    <a:pt x="633047" y="164123"/>
                    <a:pt x="316523" y="82061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1752600" y="3795713"/>
            <a:ext cx="2635250" cy="1470025"/>
            <a:chOff x="1752601" y="3795951"/>
            <a:chExt cx="2580537" cy="1470362"/>
          </a:xfrm>
        </p:grpSpPr>
        <p:sp>
          <p:nvSpPr>
            <p:cNvPr id="16" name="椭圆 15"/>
            <p:cNvSpPr/>
            <p:nvPr/>
          </p:nvSpPr>
          <p:spPr bwMode="auto">
            <a:xfrm>
              <a:off x="1752601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>
              <a:stCxn id="5" idx="4"/>
            </p:cNvCxnSpPr>
            <p:nvPr/>
          </p:nvCxnSpPr>
          <p:spPr bwMode="auto">
            <a:xfrm>
              <a:off x="3162570" y="3795951"/>
              <a:ext cx="0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5" idx="4"/>
              <a:endCxn id="16" idx="0"/>
            </p:cNvCxnSpPr>
            <p:nvPr/>
          </p:nvCxnSpPr>
          <p:spPr bwMode="auto">
            <a:xfrm flipH="1">
              <a:off x="1982673" y="3795951"/>
              <a:ext cx="1179897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" idx="4"/>
              <a:endCxn id="65" idx="0"/>
            </p:cNvCxnSpPr>
            <p:nvPr/>
          </p:nvCxnSpPr>
          <p:spPr bwMode="auto">
            <a:xfrm>
              <a:off x="3162570" y="3795951"/>
              <a:ext cx="940496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 bwMode="auto">
            <a:xfrm>
              <a:off x="2932498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椭圆 64"/>
            <p:cNvSpPr/>
            <p:nvPr/>
          </p:nvSpPr>
          <p:spPr bwMode="auto">
            <a:xfrm>
              <a:off x="3872994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椭圆 66"/>
          <p:cNvSpPr/>
          <p:nvPr/>
        </p:nvSpPr>
        <p:spPr bwMode="auto">
          <a:xfrm>
            <a:off x="304800" y="1885950"/>
            <a:ext cx="1357313" cy="519113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4851400" y="1895475"/>
            <a:ext cx="3590925" cy="519113"/>
            <a:chOff x="4851786" y="1895622"/>
            <a:chExt cx="3590882" cy="519351"/>
          </a:xfrm>
        </p:grpSpPr>
        <p:sp>
          <p:nvSpPr>
            <p:cNvPr id="43" name="椭圆 42"/>
            <p:cNvSpPr/>
            <p:nvPr/>
          </p:nvSpPr>
          <p:spPr bwMode="auto">
            <a:xfrm>
              <a:off x="7467955" y="1895622"/>
              <a:ext cx="974713" cy="519351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69" name="直接箭头连接符 68"/>
            <p:cNvCxnSpPr>
              <a:stCxn id="4" idx="7"/>
              <a:endCxn id="43" idx="2"/>
            </p:cNvCxnSpPr>
            <p:nvPr/>
          </p:nvCxnSpPr>
          <p:spPr bwMode="auto">
            <a:xfrm>
              <a:off x="4851786" y="1981386"/>
              <a:ext cx="2616169" cy="17470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椭圆 69"/>
          <p:cNvSpPr/>
          <p:nvPr/>
        </p:nvSpPr>
        <p:spPr bwMode="auto">
          <a:xfrm>
            <a:off x="8270875" y="2300288"/>
            <a:ext cx="339725" cy="519112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5" name="直接箭头连接符 44"/>
          <p:cNvCxnSpPr>
            <a:endCxn id="43" idx="3"/>
          </p:cNvCxnSpPr>
          <p:nvPr/>
        </p:nvCxnSpPr>
        <p:spPr bwMode="auto">
          <a:xfrm flipV="1">
            <a:off x="6934200" y="2338388"/>
            <a:ext cx="676275" cy="568325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8369300" y="279717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369300" y="3219450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369300" y="364172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</a:t>
            </a:r>
            <a:endParaRPr lang="zh-CN" altLang="en-US"/>
          </a:p>
        </p:txBody>
      </p:sp>
      <p:grpSp>
        <p:nvGrpSpPr>
          <p:cNvPr id="92" name="组合 91"/>
          <p:cNvGrpSpPr>
            <a:grpSpLocks/>
          </p:cNvGrpSpPr>
          <p:nvPr/>
        </p:nvGrpSpPr>
        <p:grpSpPr bwMode="auto">
          <a:xfrm>
            <a:off x="4543425" y="3795713"/>
            <a:ext cx="1697038" cy="1481137"/>
            <a:chOff x="4544197" y="3795951"/>
            <a:chExt cx="1696736" cy="1480914"/>
          </a:xfrm>
        </p:grpSpPr>
        <p:sp>
          <p:nvSpPr>
            <p:cNvPr id="81" name="椭圆 80"/>
            <p:cNvSpPr/>
            <p:nvPr/>
          </p:nvSpPr>
          <p:spPr bwMode="auto">
            <a:xfrm>
              <a:off x="454419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接箭头连接符 81"/>
            <p:cNvCxnSpPr>
              <a:stCxn id="6" idx="4"/>
              <a:endCxn id="85" idx="0"/>
            </p:cNvCxnSpPr>
            <p:nvPr/>
          </p:nvCxnSpPr>
          <p:spPr bwMode="auto">
            <a:xfrm>
              <a:off x="4687047" y="3795951"/>
              <a:ext cx="706312" cy="107933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6" idx="4"/>
              <a:endCxn id="81" idx="0"/>
            </p:cNvCxnSpPr>
            <p:nvPr/>
          </p:nvCxnSpPr>
          <p:spPr bwMode="auto">
            <a:xfrm>
              <a:off x="4687047" y="3795951"/>
              <a:ext cx="92059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6" idx="4"/>
              <a:endCxn id="86" idx="0"/>
            </p:cNvCxnSpPr>
            <p:nvPr/>
          </p:nvCxnSpPr>
          <p:spPr bwMode="auto">
            <a:xfrm>
              <a:off x="4687047" y="3795951"/>
              <a:ext cx="1318978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椭圆 84"/>
            <p:cNvSpPr/>
            <p:nvPr/>
          </p:nvSpPr>
          <p:spPr bwMode="auto">
            <a:xfrm>
              <a:off x="5158451" y="4875288"/>
              <a:ext cx="468229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577111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4" name="椭圆 93"/>
          <p:cNvSpPr/>
          <p:nvPr/>
        </p:nvSpPr>
        <p:spPr bwMode="auto">
          <a:xfrm>
            <a:off x="8205788" y="4141788"/>
            <a:ext cx="469900" cy="388937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1.1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 bwMode="auto">
          <a:xfrm>
            <a:off x="8201025" y="4660900"/>
            <a:ext cx="469900" cy="390525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1.2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椭圆 98"/>
          <p:cNvSpPr/>
          <p:nvPr/>
        </p:nvSpPr>
        <p:spPr bwMode="auto">
          <a:xfrm>
            <a:off x="8185150" y="5181600"/>
            <a:ext cx="468313" cy="388938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1.3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>
            <a:grpSpLocks/>
          </p:cNvGrpSpPr>
          <p:nvPr/>
        </p:nvGrpSpPr>
        <p:grpSpPr bwMode="auto">
          <a:xfrm>
            <a:off x="773113" y="5248275"/>
            <a:ext cx="2463800" cy="811213"/>
            <a:chOff x="773506" y="5248535"/>
            <a:chExt cx="2463282" cy="811122"/>
          </a:xfrm>
        </p:grpSpPr>
        <p:sp>
          <p:nvSpPr>
            <p:cNvPr id="101" name="椭圆 100"/>
            <p:cNvSpPr/>
            <p:nvPr/>
          </p:nvSpPr>
          <p:spPr bwMode="auto">
            <a:xfrm>
              <a:off x="773506" y="5664413"/>
              <a:ext cx="679307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2" name="直接箭头连接符 101"/>
            <p:cNvCxnSpPr>
              <a:endCxn id="105" idx="0"/>
            </p:cNvCxnSpPr>
            <p:nvPr/>
          </p:nvCxnSpPr>
          <p:spPr bwMode="auto">
            <a:xfrm flipH="1">
              <a:off x="1976578" y="5248535"/>
              <a:ext cx="11110" cy="41587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16" idx="4"/>
              <a:endCxn id="101" idx="0"/>
            </p:cNvCxnSpPr>
            <p:nvPr/>
          </p:nvCxnSpPr>
          <p:spPr bwMode="auto">
            <a:xfrm flipH="1">
              <a:off x="1113160" y="5265996"/>
              <a:ext cx="874528" cy="39841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16" idx="4"/>
              <a:endCxn id="106" idx="0"/>
            </p:cNvCxnSpPr>
            <p:nvPr/>
          </p:nvCxnSpPr>
          <p:spPr bwMode="auto">
            <a:xfrm>
              <a:off x="1987688" y="5265996"/>
              <a:ext cx="868180" cy="40476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 bwMode="auto">
            <a:xfrm>
              <a:off x="1613116" y="5664413"/>
              <a:ext cx="726922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2476535" y="5670763"/>
              <a:ext cx="760253" cy="388894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1843088" y="3602038"/>
            <a:ext cx="2390775" cy="1250950"/>
            <a:chOff x="1842868" y="3601329"/>
            <a:chExt cx="2391507" cy="1252025"/>
          </a:xfrm>
        </p:grpSpPr>
        <p:sp>
          <p:nvSpPr>
            <p:cNvPr id="113" name="任意多边形 112"/>
            <p:cNvSpPr/>
            <p:nvPr/>
          </p:nvSpPr>
          <p:spPr bwMode="auto">
            <a:xfrm>
              <a:off x="1842868" y="3601329"/>
              <a:ext cx="1054423" cy="1209125"/>
            </a:xfrm>
            <a:custGeom>
              <a:avLst/>
              <a:gdLst>
                <a:gd name="connsiteX0" fmla="*/ 0 w 1055077"/>
                <a:gd name="connsiteY0" fmla="*/ 1209822 h 1209822"/>
                <a:gd name="connsiteX1" fmla="*/ 211015 w 1055077"/>
                <a:gd name="connsiteY1" fmla="*/ 604911 h 1209822"/>
                <a:gd name="connsiteX2" fmla="*/ 1055077 w 1055077"/>
                <a:gd name="connsiteY2" fmla="*/ 0 h 120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077" h="1209822">
                  <a:moveTo>
                    <a:pt x="0" y="1209822"/>
                  </a:moveTo>
                  <a:cubicBezTo>
                    <a:pt x="17584" y="1008185"/>
                    <a:pt x="35169" y="806548"/>
                    <a:pt x="211015" y="604911"/>
                  </a:cubicBezTo>
                  <a:cubicBezTo>
                    <a:pt x="386861" y="403274"/>
                    <a:pt x="720969" y="201637"/>
                    <a:pt x="105507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4" name="任意多边形 113"/>
            <p:cNvSpPr/>
            <p:nvPr/>
          </p:nvSpPr>
          <p:spPr bwMode="auto">
            <a:xfrm>
              <a:off x="2884587" y="3798348"/>
              <a:ext cx="111159" cy="1055006"/>
            </a:xfrm>
            <a:custGeom>
              <a:avLst/>
              <a:gdLst>
                <a:gd name="connsiteX0" fmla="*/ 112541 w 112541"/>
                <a:gd name="connsiteY0" fmla="*/ 1055077 h 1055077"/>
                <a:gd name="connsiteX1" fmla="*/ 0 w 112541"/>
                <a:gd name="connsiteY1" fmla="*/ 478301 h 1055077"/>
                <a:gd name="connsiteX2" fmla="*/ 112541 w 112541"/>
                <a:gd name="connsiteY2" fmla="*/ 0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41" h="1055077">
                  <a:moveTo>
                    <a:pt x="112541" y="1055077"/>
                  </a:moveTo>
                  <a:cubicBezTo>
                    <a:pt x="56270" y="854612"/>
                    <a:pt x="0" y="654147"/>
                    <a:pt x="0" y="478301"/>
                  </a:cubicBezTo>
                  <a:cubicBezTo>
                    <a:pt x="0" y="302455"/>
                    <a:pt x="56270" y="151227"/>
                    <a:pt x="112541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3432442" y="3685538"/>
              <a:ext cx="801933" cy="1139216"/>
            </a:xfrm>
            <a:custGeom>
              <a:avLst/>
              <a:gdLst>
                <a:gd name="connsiteX0" fmla="*/ 801858 w 801858"/>
                <a:gd name="connsiteY0" fmla="*/ 1139483 h 1139483"/>
                <a:gd name="connsiteX1" fmla="*/ 548640 w 801858"/>
                <a:gd name="connsiteY1" fmla="*/ 506437 h 1139483"/>
                <a:gd name="connsiteX2" fmla="*/ 0 w 801858"/>
                <a:gd name="connsiteY2" fmla="*/ 0 h 1139483"/>
                <a:gd name="connsiteX3" fmla="*/ 0 w 801858"/>
                <a:gd name="connsiteY3" fmla="*/ 0 h 113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858" h="1139483">
                  <a:moveTo>
                    <a:pt x="801858" y="1139483"/>
                  </a:moveTo>
                  <a:cubicBezTo>
                    <a:pt x="742070" y="917917"/>
                    <a:pt x="682283" y="696351"/>
                    <a:pt x="548640" y="506437"/>
                  </a:cubicBezTo>
                  <a:cubicBezTo>
                    <a:pt x="414997" y="316523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0" name="组合 119"/>
          <p:cNvGrpSpPr>
            <a:grpSpLocks/>
          </p:cNvGrpSpPr>
          <p:nvPr/>
        </p:nvGrpSpPr>
        <p:grpSpPr bwMode="auto">
          <a:xfrm>
            <a:off x="969963" y="5162550"/>
            <a:ext cx="1984375" cy="436563"/>
            <a:chOff x="970671" y="5162843"/>
            <a:chExt cx="1983544" cy="436099"/>
          </a:xfrm>
        </p:grpSpPr>
        <p:sp>
          <p:nvSpPr>
            <p:cNvPr id="117" name="任意多边形 116"/>
            <p:cNvSpPr/>
            <p:nvPr/>
          </p:nvSpPr>
          <p:spPr bwMode="auto">
            <a:xfrm>
              <a:off x="970671" y="5162843"/>
              <a:ext cx="745813" cy="421826"/>
            </a:xfrm>
            <a:custGeom>
              <a:avLst/>
              <a:gdLst>
                <a:gd name="connsiteX0" fmla="*/ 0 w 745587"/>
                <a:gd name="connsiteY0" fmla="*/ 422031 h 422031"/>
                <a:gd name="connsiteX1" fmla="*/ 365760 w 745587"/>
                <a:gd name="connsiteY1" fmla="*/ 140677 h 422031"/>
                <a:gd name="connsiteX2" fmla="*/ 745587 w 745587"/>
                <a:gd name="connsiteY2" fmla="*/ 0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422031">
                  <a:moveTo>
                    <a:pt x="0" y="422031"/>
                  </a:moveTo>
                  <a:cubicBezTo>
                    <a:pt x="120748" y="316523"/>
                    <a:pt x="241496" y="211015"/>
                    <a:pt x="365760" y="140677"/>
                  </a:cubicBezTo>
                  <a:cubicBezTo>
                    <a:pt x="490024" y="70339"/>
                    <a:pt x="617805" y="35169"/>
                    <a:pt x="74558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8" name="任意多边形 117"/>
            <p:cNvSpPr/>
            <p:nvPr/>
          </p:nvSpPr>
          <p:spPr bwMode="auto">
            <a:xfrm>
              <a:off x="2129061" y="5256406"/>
              <a:ext cx="69821" cy="342536"/>
            </a:xfrm>
            <a:custGeom>
              <a:avLst/>
              <a:gdLst>
                <a:gd name="connsiteX0" fmla="*/ 0 w 46264"/>
                <a:gd name="connsiteY0" fmla="*/ 365760 h 365760"/>
                <a:gd name="connsiteX1" fmla="*/ 42203 w 46264"/>
                <a:gd name="connsiteY1" fmla="*/ 196948 h 365760"/>
                <a:gd name="connsiteX2" fmla="*/ 42203 w 46264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264" h="365760">
                  <a:moveTo>
                    <a:pt x="0" y="365760"/>
                  </a:moveTo>
                  <a:cubicBezTo>
                    <a:pt x="17584" y="311834"/>
                    <a:pt x="35169" y="257908"/>
                    <a:pt x="42203" y="196948"/>
                  </a:cubicBezTo>
                  <a:cubicBezTo>
                    <a:pt x="49237" y="135988"/>
                    <a:pt x="45720" y="67994"/>
                    <a:pt x="4220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9" name="任意多边形 118"/>
            <p:cNvSpPr/>
            <p:nvPr/>
          </p:nvSpPr>
          <p:spPr bwMode="auto">
            <a:xfrm>
              <a:off x="2321067" y="5162843"/>
              <a:ext cx="633148" cy="436099"/>
            </a:xfrm>
            <a:custGeom>
              <a:avLst/>
              <a:gdLst>
                <a:gd name="connsiteX0" fmla="*/ 633046 w 633046"/>
                <a:gd name="connsiteY0" fmla="*/ 436099 h 436099"/>
                <a:gd name="connsiteX1" fmla="*/ 407963 w 633046"/>
                <a:gd name="connsiteY1" fmla="*/ 225083 h 436099"/>
                <a:gd name="connsiteX2" fmla="*/ 0 w 633046"/>
                <a:gd name="connsiteY2" fmla="*/ 0 h 43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046" h="436099">
                  <a:moveTo>
                    <a:pt x="633046" y="436099"/>
                  </a:moveTo>
                  <a:cubicBezTo>
                    <a:pt x="573258" y="366932"/>
                    <a:pt x="513471" y="297766"/>
                    <a:pt x="407963" y="225083"/>
                  </a:cubicBezTo>
                  <a:cubicBezTo>
                    <a:pt x="302455" y="152400"/>
                    <a:pt x="0" y="0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0.81701 0.0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5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83819 0.0062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1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84531 0.0145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84531 0.0222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85642 0.008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3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8559 -0.0039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9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86233 -0.0208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25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7" grpId="0" animBg="1"/>
      <p:bldP spid="70" grpId="0" animBg="1"/>
      <p:bldP spid="70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94" grpId="0" animBg="1"/>
      <p:bldP spid="94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685800" y="990600"/>
            <a:ext cx="3581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一般搜索过程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PDL</a:t>
            </a:r>
            <a:r>
              <a:rPr lang="zh-CN" altLang="en-US" dirty="0">
                <a:solidFill>
                  <a:schemeClr val="tx2"/>
                </a:solidFill>
              </a:rPr>
              <a:t>描述：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7891" name="组合 2"/>
          <p:cNvGrpSpPr>
            <a:grpSpLocks/>
          </p:cNvGrpSpPr>
          <p:nvPr/>
        </p:nvGrpSpPr>
        <p:grpSpPr bwMode="auto">
          <a:xfrm>
            <a:off x="685800" y="1905000"/>
            <a:ext cx="8153400" cy="3556000"/>
            <a:chOff x="685800" y="1905000"/>
            <a:chExt cx="8153400" cy="3556716"/>
          </a:xfrm>
        </p:grpSpPr>
        <p:sp>
          <p:nvSpPr>
            <p:cNvPr id="5" name="矩形 4"/>
            <p:cNvSpPr/>
            <p:nvPr/>
          </p:nvSpPr>
          <p:spPr bwMode="auto">
            <a:xfrm>
              <a:off x="708025" y="1905000"/>
              <a:ext cx="1600200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OPEN:=S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08025" y="2438507"/>
              <a:ext cx="6073775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LOOP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IF(OPEN)=(  ) THEN EXIT(FAIL)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708025" y="2983130"/>
              <a:ext cx="813117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n:=FIRST(OPEN)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REMOVE(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n,OPEN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n,CLOSED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08025" y="3505522"/>
              <a:ext cx="5486400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GOAL(n) THEN EXIT(SUCCESS)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85800" y="4558247"/>
              <a:ext cx="672782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EXPAND(n)→M(m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,OPEN)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↑→n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；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85800" y="5091755"/>
              <a:ext cx="162242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GO LOOP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98500" y="4050145"/>
              <a:ext cx="5486400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EXPAND(n)=(  )  GO LOOP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7010400" cy="6484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24"/>
          <p:cNvSpPr>
            <a:spLocks noChangeArrowheads="1"/>
          </p:cNvSpPr>
          <p:nvPr/>
        </p:nvSpPr>
        <p:spPr bwMode="auto">
          <a:xfrm>
            <a:off x="622479" y="1882849"/>
            <a:ext cx="8077200" cy="36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ts val="3700"/>
              </a:lnSpc>
            </a:pPr>
            <a:r>
              <a:rPr lang="zh-CN" altLang="en-US" dirty="0" smtClean="0">
                <a:latin typeface="PingFang SC"/>
              </a:rPr>
              <a:t>按搜索方式</a:t>
            </a:r>
            <a:r>
              <a:rPr lang="zh-CN" altLang="en-US" dirty="0">
                <a:latin typeface="PingFang SC"/>
              </a:rPr>
              <a:t>的</a:t>
            </a:r>
            <a:r>
              <a:rPr lang="zh-CN" altLang="en-US" dirty="0" smtClean="0">
                <a:latin typeface="PingFang SC"/>
              </a:rPr>
              <a:t>不同</a:t>
            </a:r>
            <a:r>
              <a:rPr lang="zh-CN" altLang="en-US" dirty="0">
                <a:latin typeface="PingFang SC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图搜索</a:t>
            </a:r>
            <a:r>
              <a:rPr lang="zh-CN" altLang="en-US" dirty="0">
                <a:latin typeface="PingFang SC"/>
              </a:rPr>
              <a:t>一般分为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树式搜索</a:t>
            </a:r>
            <a:r>
              <a:rPr lang="zh-CN" altLang="en-US" dirty="0">
                <a:latin typeface="PingFang SC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线式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搜索</a:t>
            </a:r>
            <a:r>
              <a:rPr lang="zh-CN" altLang="en-US" dirty="0">
                <a:latin typeface="PingFang SC"/>
              </a:rPr>
              <a:t>。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两者区别：</a:t>
            </a:r>
            <a:r>
              <a:rPr lang="zh-CN" altLang="en-US" dirty="0" smtClean="0">
                <a:latin typeface="PingFang SC"/>
              </a:rPr>
              <a:t>搜索</a:t>
            </a:r>
            <a:r>
              <a:rPr lang="zh-CN" altLang="en-US" dirty="0">
                <a:latin typeface="PingFang SC"/>
              </a:rPr>
              <a:t>过程中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记录节点的轨迹不同</a:t>
            </a:r>
            <a:r>
              <a:rPr lang="zh-CN" altLang="en-US" dirty="0" smtClean="0">
                <a:latin typeface="PingFang SC"/>
              </a:rPr>
              <a:t>。</a:t>
            </a:r>
            <a:endParaRPr lang="en-US" altLang="zh-CN" dirty="0" smtClean="0">
              <a:latin typeface="PingFang SC"/>
            </a:endParaRPr>
          </a:p>
          <a:p>
            <a:pPr>
              <a:lnSpc>
                <a:spcPts val="4900"/>
              </a:lnSpc>
              <a:spcAft>
                <a:spcPts val="600"/>
              </a:spcAft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☆☆</a:t>
            </a:r>
            <a:r>
              <a:rPr lang="zh-CN" altLang="en-US" dirty="0"/>
              <a:t>用一个</a:t>
            </a:r>
            <a:r>
              <a:rPr lang="zh-CN" altLang="en-US" dirty="0">
                <a:solidFill>
                  <a:srgbClr val="FF0000"/>
                </a:solidFill>
              </a:rPr>
              <a:t>数据结构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zh-CN" altLang="en-US" dirty="0">
                <a:solidFill>
                  <a:srgbClr val="FF0000"/>
                </a:solidFill>
              </a:rPr>
              <a:t>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 smtClean="0"/>
              <a:t>记录</a:t>
            </a:r>
            <a:r>
              <a:rPr lang="en-US" altLang="zh-CN" dirty="0" smtClean="0"/>
              <a:t>(</a:t>
            </a:r>
            <a:r>
              <a:rPr lang="zh-CN" altLang="en-US" dirty="0" smtClean="0"/>
              <a:t>存储</a:t>
            </a:r>
            <a:r>
              <a:rPr lang="en-US" altLang="zh-CN" dirty="0"/>
              <a:t>)</a:t>
            </a:r>
            <a:r>
              <a:rPr lang="zh-CN" altLang="en-US" dirty="0"/>
              <a:t>搜索</a:t>
            </a:r>
            <a:r>
              <a:rPr lang="zh-CN" altLang="en-US" dirty="0" smtClean="0"/>
              <a:t>节点</a:t>
            </a:r>
            <a:endParaRPr lang="en-US" altLang="zh-CN" dirty="0" smtClean="0"/>
          </a:p>
          <a:p>
            <a:pPr>
              <a:lnSpc>
                <a:spcPts val="3500"/>
              </a:lnSpc>
            </a:pPr>
            <a:r>
              <a:rPr lang="en-US" altLang="zh-CN" dirty="0" smtClean="0"/>
              <a:t>---</a:t>
            </a:r>
            <a:r>
              <a:rPr lang="zh-CN" altLang="en-US" dirty="0">
                <a:solidFill>
                  <a:srgbClr val="FF0000"/>
                </a:solidFill>
              </a:rPr>
              <a:t>树式</a:t>
            </a:r>
            <a:r>
              <a:rPr lang="zh-CN" altLang="en-US" dirty="0"/>
              <a:t>：存储的是一棵</a:t>
            </a:r>
            <a:r>
              <a:rPr lang="zh-CN" altLang="en-US" u="sng" dirty="0"/>
              <a:t>节点不断生长</a:t>
            </a:r>
            <a:r>
              <a:rPr lang="en-US" altLang="zh-CN" u="sng" dirty="0"/>
              <a:t>(</a:t>
            </a:r>
            <a:r>
              <a:rPr lang="zh-CN" altLang="en-US" u="sng" dirty="0"/>
              <a:t>扩展</a:t>
            </a:r>
            <a:r>
              <a:rPr lang="en-US" altLang="zh-CN" u="sng" dirty="0"/>
              <a:t>)</a:t>
            </a:r>
            <a:r>
              <a:rPr lang="zh-CN" altLang="en-US" u="sng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搜索树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dirty="0"/>
              <a:t>---</a:t>
            </a:r>
            <a:r>
              <a:rPr lang="zh-CN" altLang="en-US" dirty="0">
                <a:solidFill>
                  <a:srgbClr val="FF0000"/>
                </a:solidFill>
              </a:rPr>
              <a:t>线式</a:t>
            </a:r>
            <a:r>
              <a:rPr lang="zh-CN" altLang="en-US" dirty="0"/>
              <a:t>：存储的是一条</a:t>
            </a:r>
            <a:r>
              <a:rPr lang="zh-CN" altLang="en-US" u="sng" dirty="0"/>
              <a:t>节点不断伸长</a:t>
            </a:r>
            <a:r>
              <a:rPr lang="en-US" altLang="zh-CN" u="sng" dirty="0"/>
              <a:t>(</a:t>
            </a:r>
            <a:r>
              <a:rPr lang="zh-CN" altLang="en-US" u="sng" dirty="0"/>
              <a:t>扩展</a:t>
            </a:r>
            <a:r>
              <a:rPr lang="en-US" altLang="zh-CN" u="sng" dirty="0"/>
              <a:t>)</a:t>
            </a:r>
            <a:r>
              <a:rPr lang="zh-CN" altLang="en-US" u="sng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折线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ts val="3500"/>
              </a:lnSpc>
            </a:pPr>
            <a:r>
              <a:rPr lang="zh-CN" altLang="en-US" dirty="0" smtClean="0"/>
              <a:t>    </a:t>
            </a:r>
            <a:r>
              <a:rPr lang="zh-CN" altLang="en-US" u="sng" dirty="0"/>
              <a:t>若能找到目标节点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折线</a:t>
            </a:r>
            <a:r>
              <a:rPr lang="zh-CN" altLang="en-US" dirty="0"/>
              <a:t>就是搜索的</a:t>
            </a:r>
            <a:r>
              <a:rPr lang="zh-CN" altLang="en-US" dirty="0">
                <a:solidFill>
                  <a:srgbClr val="0000FF"/>
                </a:solidFill>
              </a:rPr>
              <a:t>路径</a:t>
            </a:r>
            <a:r>
              <a:rPr lang="zh-CN" altLang="en-US" dirty="0"/>
              <a:t>。而</a:t>
            </a:r>
            <a:r>
              <a:rPr lang="zh-CN" altLang="en-US" dirty="0">
                <a:solidFill>
                  <a:srgbClr val="FF0000"/>
                </a:solidFill>
              </a:rPr>
              <a:t>搜索树</a:t>
            </a:r>
            <a:r>
              <a:rPr lang="zh-CN" altLang="en-US" dirty="0"/>
              <a:t>则需要由</a:t>
            </a:r>
            <a:r>
              <a:rPr lang="zh-CN" altLang="en-US" dirty="0">
                <a:solidFill>
                  <a:srgbClr val="0000FF"/>
                </a:solidFill>
              </a:rPr>
              <a:t>目标节点</a:t>
            </a:r>
            <a:r>
              <a:rPr lang="zh-CN" altLang="en-US" dirty="0"/>
              <a:t>到</a:t>
            </a:r>
            <a:r>
              <a:rPr lang="zh-CN" altLang="en-US" dirty="0">
                <a:solidFill>
                  <a:srgbClr val="0000FF"/>
                </a:solidFill>
              </a:rPr>
              <a:t>初始节点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回溯</a:t>
            </a:r>
            <a:r>
              <a:rPr lang="zh-CN" altLang="en-US" dirty="0" smtClean="0"/>
              <a:t>，以确定路径</a:t>
            </a:r>
            <a:r>
              <a:rPr lang="zh-CN" altLang="en-US" dirty="0"/>
              <a:t>。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85800" y="990600"/>
            <a:ext cx="1828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图搜索形式：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28800"/>
            <a:ext cx="8001000" cy="3962400"/>
          </a:xfrm>
        </p:spPr>
        <p:txBody>
          <a:bodyPr lIns="0" tIns="0" rIns="0" bIns="0"/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上述过程是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一般图搜索算法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具有通用性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，后续讨论的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各种状态空间搜索策略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均可视为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此过程的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特例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各种搜索策略的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主要区别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中节点的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不同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如，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先生成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则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后生成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队列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先生成、先扩展。先入先出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深度优先  </a:t>
            </a:r>
            <a:r>
              <a:rPr kumimoji="1" lang="en-US" altLang="zh-CN" sz="2000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”；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总是沿一条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“分枝”</a:t>
            </a:r>
            <a:r>
              <a:rPr lang="zh-CN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纵深扩展，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zh-CN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再回溯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扩展最近的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兄弟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先入后出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后入先出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685800" y="914400"/>
            <a:ext cx="4419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zh-CN" altLang="en-US" dirty="0">
                <a:solidFill>
                  <a:schemeClr val="tx2"/>
                </a:solidFill>
              </a:rPr>
              <a:t>、图搜索一般过程的几点说明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47163" y="1052710"/>
            <a:ext cx="259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附：数据结构知识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29990" y="1739721"/>
            <a:ext cx="805681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栈：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操作受限制的线性表。（线性结构）</a:t>
            </a:r>
            <a:endParaRPr lang="en-US" altLang="zh-CN" sz="2000" dirty="0" smtClean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Queue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队首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删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除、后端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队尾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插入，没有元素为空。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(Stack)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：仅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在表头进行插入和删除操作的线性表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3000" y="3139260"/>
            <a:ext cx="7391400" cy="2728140"/>
            <a:chOff x="1143000" y="3139260"/>
            <a:chExt cx="7391400" cy="27281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516732"/>
              <a:ext cx="3962400" cy="1817268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143000" y="3139260"/>
              <a:ext cx="2608919" cy="2728140"/>
              <a:chOff x="808839" y="3151673"/>
              <a:chExt cx="2608919" cy="272814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559" y="3151673"/>
                <a:ext cx="1980636" cy="237627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1" hangingPunct="1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队列</a:t>
                    </a:r>
                    <a:r>
                      <a:rPr lang="en-US" altLang="zh-CN" sz="1600" dirty="0" smtClean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 </a:t>
                    </a:r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oMath>
                    </a14:m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4918" t="-26829" r="-3981" b="-5122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454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358" y="1831975"/>
            <a:ext cx="8077200" cy="3806825"/>
          </a:xfrm>
        </p:spPr>
        <p:txBody>
          <a:bodyPr lIns="0" tIns="0" rIns="0" bIns="0"/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步骤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(6)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针对集合</a:t>
            </a:r>
            <a:r>
              <a:rPr kumimoji="1"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中，子节点的不同情况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进行处理时，若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第②种情况时，其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</a:rPr>
              <a:t>新生成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节点应作为哪一个节点的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呢？（如何确定集合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中节点的父节点？）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一般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由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路径上的代价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来决定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哪一条路径的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，相应的节点就作为其父节点。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路径上的代价：路径上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所有“有向边”的</a:t>
            </a:r>
            <a:endParaRPr kumimoji="1"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代价之和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981200" y="5100935"/>
            <a:ext cx="190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dirty="0"/>
              <a:t>---</a:t>
            </a:r>
            <a:r>
              <a:rPr kumimoji="1" lang="zh-CN" altLang="en-US" dirty="0"/>
              <a:t>代价搜索</a:t>
            </a:r>
          </a:p>
        </p:txBody>
      </p:sp>
      <p:sp>
        <p:nvSpPr>
          <p:cNvPr id="4" name="线形标注 2(无边框) 3"/>
          <p:cNvSpPr/>
          <p:nvPr/>
        </p:nvSpPr>
        <p:spPr bwMode="auto">
          <a:xfrm flipH="1">
            <a:off x="1410237" y="978795"/>
            <a:ext cx="6679842" cy="307777"/>
          </a:xfrm>
          <a:prstGeom prst="callout2">
            <a:avLst>
              <a:gd name="adj1" fmla="val 18750"/>
              <a:gd name="adj2" fmla="val -1007"/>
              <a:gd name="adj3" fmla="val 18750"/>
              <a:gd name="adj4" fmla="val -4906"/>
              <a:gd name="adj5" fmla="val 270624"/>
              <a:gd name="adj6" fmla="val -4786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已生成、未扩展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已从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取出放入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但尚未扩展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ChangeArrowheads="1"/>
          </p:cNvSpPr>
          <p:nvPr/>
        </p:nvSpPr>
        <p:spPr bwMode="auto">
          <a:xfrm>
            <a:off x="609600" y="709613"/>
            <a:ext cx="8001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一个</a:t>
            </a:r>
            <a:r>
              <a:rPr lang="zh-CN" altLang="en-US">
                <a:solidFill>
                  <a:srgbClr val="FF0000"/>
                </a:solidFill>
              </a:rPr>
              <a:t>新生成</a:t>
            </a:r>
            <a:r>
              <a:rPr lang="zh-CN" altLang="en-US">
                <a:solidFill>
                  <a:schemeClr val="tx2"/>
                </a:solidFill>
              </a:rPr>
              <a:t>的节点，若</a:t>
            </a:r>
            <a:r>
              <a:rPr lang="zh-CN" altLang="en-US" u="sng">
                <a:solidFill>
                  <a:schemeClr val="tx2"/>
                </a:solidFill>
              </a:rPr>
              <a:t>已作为其它节点的后继节点</a:t>
            </a:r>
            <a:r>
              <a:rPr lang="zh-CN" altLang="en-US">
                <a:solidFill>
                  <a:srgbClr val="FF0000"/>
                </a:solidFill>
              </a:rPr>
              <a:t>被生成过</a:t>
            </a:r>
            <a:r>
              <a:rPr lang="en-US" altLang="zh-CN">
                <a:solidFill>
                  <a:schemeClr val="tx2"/>
                </a:solidFill>
              </a:rPr>
              <a:t>(</a:t>
            </a:r>
            <a:r>
              <a:rPr lang="zh-CN" altLang="en-US">
                <a:solidFill>
                  <a:schemeClr val="tx2"/>
                </a:solidFill>
              </a:rPr>
              <a:t>在图中出现过</a:t>
            </a:r>
            <a:r>
              <a:rPr lang="en-US" altLang="zh-CN">
                <a:solidFill>
                  <a:schemeClr val="tx2"/>
                </a:solidFill>
              </a:rPr>
              <a:t>)</a:t>
            </a:r>
            <a:r>
              <a:rPr lang="zh-CN" altLang="en-US">
                <a:solidFill>
                  <a:schemeClr val="tx2"/>
                </a:solidFill>
              </a:rPr>
              <a:t>，该新节点应作为哪个节点的后继节点？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685800" y="1897062"/>
            <a:ext cx="7772400" cy="3894138"/>
            <a:chOff x="685800" y="1752599"/>
            <a:chExt cx="7772400" cy="3894581"/>
          </a:xfrm>
        </p:grpSpPr>
        <p:sp>
          <p:nvSpPr>
            <p:cNvPr id="44036" name="Rectangle 5"/>
            <p:cNvSpPr>
              <a:spLocks noChangeArrowheads="1"/>
            </p:cNvSpPr>
            <p:nvPr/>
          </p:nvSpPr>
          <p:spPr bwMode="auto">
            <a:xfrm>
              <a:off x="685800" y="1752599"/>
              <a:ext cx="7543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●：已扩展节点，位于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CLOSED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中；</a:t>
              </a:r>
              <a:r>
                <a:rPr lang="zh-CN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○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：未扩展节点，位于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OPEN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中。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pic>
          <p:nvPicPr>
            <p:cNvPr id="44037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87" y="2365176"/>
              <a:ext cx="3688413" cy="3276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365177"/>
              <a:ext cx="3657600" cy="3282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77200" cy="34290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⑷ 若发生第③种情况，除应确定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该子节点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指向其父节点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的指针外，还需确定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该子节点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之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父节点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的指针。其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依据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也是由原始节点到该节点的路径上的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⑸ 在图搜索中，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除初始节点外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，任何节点都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含有且仅含有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一个指向其父节点的指针。因此，由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各个节点及指向其父节点的指针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所构成的集合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一棵树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" name="线形标注 2 2"/>
          <p:cNvSpPr/>
          <p:nvPr/>
        </p:nvSpPr>
        <p:spPr bwMode="auto">
          <a:xfrm>
            <a:off x="4038600" y="914400"/>
            <a:ext cx="4495800" cy="3079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00213"/>
              <a:gd name="adj6" fmla="val -3225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+mn-ea"/>
                <a:ea typeface="+mn-ea"/>
              </a:rPr>
              <a:t>已生成、也扩展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zh-CN" altLang="en-US" sz="2000" dirty="0">
                <a:latin typeface="+mn-ea"/>
                <a:ea typeface="+mn-ea"/>
              </a:rPr>
              <a:t>在</a:t>
            </a:r>
            <a:r>
              <a:rPr lang="en-US" altLang="zh-CN" sz="2000" dirty="0">
                <a:latin typeface="+mn-ea"/>
                <a:ea typeface="+mn-ea"/>
              </a:rPr>
              <a:t>CLOSED</a:t>
            </a:r>
            <a:r>
              <a:rPr lang="zh-CN" altLang="en-US" sz="2000" dirty="0">
                <a:latin typeface="+mn-ea"/>
                <a:ea typeface="+mn-ea"/>
              </a:rPr>
              <a:t>中扩展过的</a:t>
            </a:r>
            <a:r>
              <a:rPr lang="en-US" altLang="zh-CN" sz="2000" dirty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6009"/>
            <a:ext cx="1163666" cy="1241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2479" y="1819473"/>
            <a:ext cx="8229600" cy="3590727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是为了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进一步解决问题。因此，</a:t>
            </a:r>
            <a:r>
              <a:rPr lang="zh-CN" altLang="en-US" sz="20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有了知识的表示方法之后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就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需要有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解决问题的方法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两个方面：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问题表示、具体求解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从问题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到问题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解决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，须经过一个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求解过程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搜索过程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过程中，必须采用适当的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搜索技术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，包括各种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规则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推理技术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，力求找到问题的解答。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90000"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寻找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一条从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初始问题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路径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：如何利用知识，尽可能有效找到问题的解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最优解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  即，通过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推理方法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进行“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解的搜索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”。</a:t>
            </a:r>
          </a:p>
        </p:txBody>
      </p:sp>
      <p:sp>
        <p:nvSpPr>
          <p:cNvPr id="3" name="矩形 2"/>
          <p:cNvSpPr/>
          <p:nvPr/>
        </p:nvSpPr>
        <p:spPr>
          <a:xfrm>
            <a:off x="628266" y="990600"/>
            <a:ext cx="41723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latin typeface="+mj-lt"/>
                <a:ea typeface="楷体" panose="02010609060101010101" pitchFamily="49" charset="-122"/>
              </a:rPr>
              <a:t>问题的知识表示</a:t>
            </a:r>
            <a:r>
              <a:rPr lang="zh-CN" altLang="en-US" dirty="0" smtClean="0">
                <a:latin typeface="+mn-ea"/>
                <a:ea typeface="+mn-ea"/>
              </a:rPr>
              <a:t>→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问题的解决</a:t>
            </a:r>
            <a:endParaRPr lang="zh-CN" altLang="en-US" dirty="0">
              <a:latin typeface="+mj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34502"/>
            <a:ext cx="8001000" cy="344709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⑹ 在搜索过程的第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(4)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步，一旦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某个被考察的节点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，则搜索过程成功结束。此时，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由初始节点到目标节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点路径上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所有操作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符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就构成了该问题的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，而路径则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由各节点指向各自父节点的</a:t>
            </a:r>
            <a:r>
              <a:rPr kumimoji="1"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来确定。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⑺ 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若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搜索过程终止在第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步，即未能达到目标，且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表中已无可供扩展的节点，则搜索失败结束。</a:t>
            </a:r>
            <a:endParaRPr kumimoji="1" lang="zh-CN" altLang="en-US" sz="2400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ChangeArrowheads="1"/>
          </p:cNvSpPr>
          <p:nvPr/>
        </p:nvSpPr>
        <p:spPr bwMode="auto">
          <a:xfrm>
            <a:off x="685800" y="838200"/>
            <a:ext cx="2286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chemeClr val="tx2"/>
                </a:solidFill>
              </a:rPr>
              <a:t>3.2 </a:t>
            </a:r>
            <a:r>
              <a:rPr lang="zh-CN" altLang="en-US" sz="2800">
                <a:solidFill>
                  <a:schemeClr val="tx2"/>
                </a:solidFill>
              </a:rPr>
              <a:t>盲目搜索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42672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不需要重新安排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的搜索称为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无信息搜索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ea typeface="楷体_GB2312" pitchFamily="49" charset="-122"/>
              </a:rPr>
              <a:t>解空间的遍历）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包括：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深度优先搜索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等代价搜索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……</a:t>
            </a:r>
            <a:endParaRPr kumimoji="1" lang="zh-CN" altLang="en-US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盲目搜索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只适用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求解比较简单的问题。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2 1"/>
          <p:cNvSpPr/>
          <p:nvPr/>
        </p:nvSpPr>
        <p:spPr bwMode="auto">
          <a:xfrm>
            <a:off x="4267200" y="838200"/>
            <a:ext cx="4191000" cy="304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4439"/>
              <a:gd name="adj6" fmla="val -34098"/>
            </a:avLst>
          </a:prstGeom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无需考虑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节点放入</a:t>
            </a:r>
            <a:r>
              <a:rPr lang="en-US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0713" y="1752600"/>
            <a:ext cx="7913688" cy="1066800"/>
          </a:xfrm>
        </p:spPr>
        <p:txBody>
          <a:bodyPr lIns="0" tIns="0" rIns="0" bIns="0"/>
          <a:lstStyle/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定义：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从起始节点开始，逐层扩展节点，以寻找目标节点</a:t>
            </a:r>
            <a:r>
              <a:rPr kumimoji="1" lang="zh-CN" altLang="en-US" sz="2000" b="1" dirty="0" smtClean="0">
                <a:ea typeface="楷体_GB2312" pitchFamily="49" charset="-122"/>
              </a:rPr>
              <a:t>的搜索方法。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特点：</a:t>
            </a:r>
            <a:r>
              <a:rPr kumimoji="1" lang="zh-CN" altLang="en-US" sz="2000" b="1" dirty="0" smtClean="0">
                <a:ea typeface="楷体_GB2312" pitchFamily="49" charset="-122"/>
              </a:rPr>
              <a:t>搜索代价较高，但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若有解存在，则必定能找到</a:t>
            </a:r>
            <a:r>
              <a:rPr kumimoji="1" lang="zh-CN" altLang="en-US" sz="2000" b="1" dirty="0" smtClean="0">
                <a:ea typeface="楷体_GB2312" pitchFamily="49" charset="-122"/>
              </a:rPr>
              <a:t>。</a:t>
            </a:r>
            <a:endParaRPr kumimoji="1" lang="en-US" altLang="zh-CN" sz="2000" b="1" dirty="0" smtClean="0">
              <a:ea typeface="楷体_GB2312" pitchFamily="49" charset="-122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应用：</a:t>
            </a:r>
            <a:r>
              <a:rPr kumimoji="1" lang="zh-CN" altLang="en-US" sz="2000" b="1" dirty="0" smtClean="0">
                <a:ea typeface="楷体_GB2312" pitchFamily="49" charset="-122"/>
              </a:rPr>
              <a:t>走迷宫、</a:t>
            </a:r>
            <a:r>
              <a:rPr kumimoji="1" lang="zh-CN" altLang="en-US" sz="2000" b="1" dirty="0" smtClean="0">
                <a:latin typeface="+mn-ea"/>
              </a:rPr>
              <a:t>路径规划</a:t>
            </a:r>
            <a:r>
              <a:rPr kumimoji="1" lang="en-US" altLang="zh-CN" sz="2000" b="1" dirty="0" smtClean="0">
                <a:latin typeface="+mn-ea"/>
              </a:rPr>
              <a:t>(</a:t>
            </a:r>
            <a:r>
              <a:rPr kumimoji="1" lang="zh-CN" altLang="en-US" sz="2000" b="1" dirty="0" smtClean="0">
                <a:latin typeface="+mn-ea"/>
              </a:rPr>
              <a:t>最短路径</a:t>
            </a:r>
            <a:r>
              <a:rPr kumimoji="1" lang="en-US" altLang="zh-CN" sz="2000" b="1" dirty="0" smtClean="0">
                <a:latin typeface="+mn-ea"/>
              </a:rPr>
              <a:t>)……</a:t>
            </a: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685800" y="930275"/>
            <a:ext cx="5562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3.2.1 </a:t>
            </a:r>
            <a:r>
              <a:rPr lang="zh-CN" altLang="en-US">
                <a:solidFill>
                  <a:schemeClr val="tx2"/>
                </a:solidFill>
              </a:rPr>
              <a:t>宽度优先搜索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Breadth-first search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122363" y="2865438"/>
            <a:ext cx="7031037" cy="3306762"/>
            <a:chOff x="1122778" y="2865834"/>
            <a:chExt cx="7030622" cy="3306366"/>
          </a:xfrm>
        </p:grpSpPr>
        <p:pic>
          <p:nvPicPr>
            <p:cNvPr id="48133" name="Picture 6" descr="图片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778" y="2865834"/>
              <a:ext cx="4058822" cy="3306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4" name="Rectangle 8"/>
            <p:cNvSpPr>
              <a:spLocks noChangeArrowheads="1"/>
            </p:cNvSpPr>
            <p:nvPr/>
          </p:nvSpPr>
          <p:spPr bwMode="auto">
            <a:xfrm>
              <a:off x="5781560" y="3026053"/>
              <a:ext cx="2371840" cy="2308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FF0000"/>
                  </a:solidFill>
                </a:rPr>
                <a:t>搜索逐层进行</a:t>
              </a:r>
              <a:r>
                <a:rPr lang="zh-CN" altLang="en-US" sz="2000" dirty="0"/>
                <a:t>，在对下一</a:t>
              </a:r>
              <a:r>
                <a:rPr lang="zh-CN" altLang="en-US" sz="2000" dirty="0" smtClean="0"/>
                <a:t>层节点</a:t>
              </a:r>
              <a:r>
                <a:rPr lang="zh-CN" altLang="en-US" sz="2000" dirty="0"/>
                <a:t>进行搜索之前，</a:t>
              </a:r>
              <a:r>
                <a:rPr lang="zh-CN" altLang="en-US" sz="2000" u="sng" dirty="0"/>
                <a:t>必须搜索完</a:t>
              </a:r>
              <a:r>
                <a:rPr lang="zh-CN" altLang="en-US" sz="2000" u="sng" dirty="0">
                  <a:solidFill>
                    <a:srgbClr val="FF0000"/>
                  </a:solidFill>
                </a:rPr>
                <a:t>本</a:t>
              </a:r>
              <a:r>
                <a:rPr lang="zh-CN" altLang="en-US" sz="2000" u="sng" dirty="0" smtClean="0">
                  <a:solidFill>
                    <a:srgbClr val="FF0000"/>
                  </a:solidFill>
                </a:rPr>
                <a:t>层中</a:t>
              </a:r>
              <a:r>
                <a:rPr lang="zh-CN" altLang="en-US" sz="2000" u="sng" dirty="0" smtClean="0"/>
                <a:t>的</a:t>
              </a:r>
              <a:r>
                <a:rPr lang="zh-CN" altLang="en-US" sz="2000" u="sng" dirty="0"/>
                <a:t>所有节点</a:t>
              </a:r>
              <a:r>
                <a:rPr lang="zh-CN" altLang="en-US" sz="2000" dirty="0"/>
                <a:t>。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dirty="0"/>
                <a:t>(</a:t>
              </a:r>
              <a:r>
                <a:rPr lang="zh-CN" altLang="en-US" sz="2000" dirty="0"/>
                <a:t>解空间的</a:t>
              </a:r>
              <a:r>
                <a:rPr lang="zh-CN" altLang="en-US" sz="2000" dirty="0">
                  <a:solidFill>
                    <a:srgbClr val="FF0000"/>
                  </a:solidFill>
                </a:rPr>
                <a:t>横向遍历</a:t>
              </a:r>
              <a:r>
                <a:rPr lang="en-US" altLang="zh-CN" sz="2000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828800"/>
                <a:ext cx="7848600" cy="3733800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从初始节点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u="sng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1" i="1" u="sng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400" b="1" i="1" u="sng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开始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逐层向下扩展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，在第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层节点未全部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搜索完之前，不能进入第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</a:rPr>
                  <a:t>n+1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层节点的搜索。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未扩展节点表</a:t>
                </a:r>
                <a:r>
                  <a:rPr kumimoji="1"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(OPEN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表</a:t>
                </a:r>
                <a:r>
                  <a:rPr kumimoji="1"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中的节点，总是</a:t>
                </a: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按进入的先后</a:t>
                </a: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排序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先进入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的节点排在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前面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后进入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的节点排在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后面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24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表→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队列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节点的排列次序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即是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搜索的次序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4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各种搜索策略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区别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：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节点排列顺序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的不同。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4403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828800"/>
                <a:ext cx="7848600" cy="3733800"/>
              </a:xfrm>
              <a:blipFill rotWithShape="0">
                <a:blip r:embed="rId2"/>
                <a:stretch>
                  <a:fillRect l="-2409" t="-1468" r="-2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744538" y="1006475"/>
            <a:ext cx="39798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r>
              <a:rPr lang="zh-CN" altLang="en-US"/>
              <a:t>、宽度优先搜索的</a:t>
            </a:r>
            <a:r>
              <a:rPr lang="zh-CN" altLang="en-US">
                <a:solidFill>
                  <a:srgbClr val="FF0000"/>
                </a:solidFill>
              </a:rPr>
              <a:t>基本思想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8001000" cy="3276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将初始节点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如果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表为空，则问题无解，失败退出；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表的第一个节点取出放入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标记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考察节点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是否为目标节点。若是，则得到问题的解，成功退出；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⑸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不可扩展，则转第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扩展节点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，将其子节点放入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u="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尾部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，并为每一个子节点设置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指向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其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父节点的指针，然后转第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762000" y="1006475"/>
            <a:ext cx="3733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r>
              <a:rPr lang="zh-CN" altLang="en-US"/>
              <a:t>、宽度优先搜索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74613"/>
            <a:ext cx="3365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 bwMode="auto">
          <a:xfrm>
            <a:off x="5346521" y="4063284"/>
            <a:ext cx="584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964" name="Picture 4" descr="图 3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3988" y="1069975"/>
            <a:ext cx="4621212" cy="533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3" name="Rectangle 5"/>
          <p:cNvSpPr>
            <a:spLocks noChangeArrowheads="1"/>
          </p:cNvSpPr>
          <p:nvPr/>
        </p:nvSpPr>
        <p:spPr bwMode="auto">
          <a:xfrm>
            <a:off x="152400" y="228600"/>
            <a:ext cx="4191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算法流程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动态：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0" name="Text Box 30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宽度优先的体现？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能够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保证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在搜索树中，找到一条通向目标节点的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最短路径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11758" y="1778358"/>
            <a:ext cx="5181600" cy="4415624"/>
            <a:chOff x="2311758" y="1778358"/>
            <a:chExt cx="5181600" cy="44156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58" y="1778358"/>
              <a:ext cx="5181600" cy="441562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339921" y="4406721"/>
              <a:ext cx="457200" cy="3048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042" y="1752600"/>
            <a:ext cx="7924800" cy="1641475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八数码问题：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的方格棋盘上，分别放置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八个棋子，</a:t>
            </a:r>
            <a:endParaRPr kumimoji="1"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，目标状态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，如图所示。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用宽度优先搜索策略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，寻找从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解路径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53251" name="Group 55"/>
          <p:cNvGrpSpPr>
            <a:grpSpLocks/>
          </p:cNvGrpSpPr>
          <p:nvPr/>
        </p:nvGrpSpPr>
        <p:grpSpPr bwMode="auto">
          <a:xfrm>
            <a:off x="3352800" y="3902075"/>
            <a:ext cx="4876800" cy="1965325"/>
            <a:chOff x="1488" y="2496"/>
            <a:chExt cx="3072" cy="1238"/>
          </a:xfrm>
        </p:grpSpPr>
        <p:grpSp>
          <p:nvGrpSpPr>
            <p:cNvPr id="53254" name="Group 52"/>
            <p:cNvGrpSpPr>
              <a:grpSpLocks/>
            </p:cNvGrpSpPr>
            <p:nvPr/>
          </p:nvGrpSpPr>
          <p:grpSpPr bwMode="auto">
            <a:xfrm>
              <a:off x="1488" y="2496"/>
              <a:ext cx="1152" cy="1238"/>
              <a:chOff x="1488" y="2400"/>
              <a:chExt cx="1152" cy="1238"/>
            </a:xfrm>
          </p:grpSpPr>
          <p:sp>
            <p:nvSpPr>
              <p:cNvPr id="53274" name="Rectangle 26"/>
              <p:cNvSpPr>
                <a:spLocks noChangeArrowheads="1"/>
              </p:cNvSpPr>
              <p:nvPr/>
            </p:nvSpPr>
            <p:spPr bwMode="auto">
              <a:xfrm>
                <a:off x="2256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75" name="Rectangle 27"/>
              <p:cNvSpPr>
                <a:spLocks noChangeArrowheads="1"/>
              </p:cNvSpPr>
              <p:nvPr/>
            </p:nvSpPr>
            <p:spPr bwMode="auto">
              <a:xfrm>
                <a:off x="1872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76" name="Rectangle 28"/>
              <p:cNvSpPr>
                <a:spLocks noChangeArrowheads="1"/>
              </p:cNvSpPr>
              <p:nvPr/>
            </p:nvSpPr>
            <p:spPr bwMode="auto">
              <a:xfrm>
                <a:off x="1488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77" name="Rectangle 29"/>
              <p:cNvSpPr>
                <a:spLocks noChangeArrowheads="1"/>
              </p:cNvSpPr>
              <p:nvPr/>
            </p:nvSpPr>
            <p:spPr bwMode="auto">
              <a:xfrm>
                <a:off x="2256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78" name="Rectangle 30"/>
              <p:cNvSpPr>
                <a:spLocks noChangeArrowheads="1"/>
              </p:cNvSpPr>
              <p:nvPr/>
            </p:nvSpPr>
            <p:spPr bwMode="auto">
              <a:xfrm>
                <a:off x="1872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9" name="Rectangle 31"/>
              <p:cNvSpPr>
                <a:spLocks noChangeArrowheads="1"/>
              </p:cNvSpPr>
              <p:nvPr/>
            </p:nvSpPr>
            <p:spPr bwMode="auto">
              <a:xfrm>
                <a:off x="1488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80" name="Rectangle 32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81" name="Rectangle 33"/>
              <p:cNvSpPr>
                <a:spLocks noChangeArrowheads="1"/>
              </p:cNvSpPr>
              <p:nvPr/>
            </p:nvSpPr>
            <p:spPr bwMode="auto">
              <a:xfrm>
                <a:off x="1872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82" name="Rectangle 34"/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83" name="Line 35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4" name="Line 36"/>
              <p:cNvSpPr>
                <a:spLocks noChangeShapeType="1"/>
              </p:cNvSpPr>
              <p:nvPr/>
            </p:nvSpPr>
            <p:spPr bwMode="auto">
              <a:xfrm>
                <a:off x="1488" y="272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5" name="Line 37"/>
              <p:cNvSpPr>
                <a:spLocks noChangeShapeType="1"/>
              </p:cNvSpPr>
              <p:nvPr/>
            </p:nvSpPr>
            <p:spPr bwMode="auto">
              <a:xfrm>
                <a:off x="1488" y="30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6" name="Line 38"/>
              <p:cNvSpPr>
                <a:spLocks noChangeShapeType="1"/>
              </p:cNvSpPr>
              <p:nvPr/>
            </p:nvSpPr>
            <p:spPr bwMode="auto">
              <a:xfrm>
                <a:off x="1488" y="336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7" name="Line 39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8" name="Line 40"/>
              <p:cNvSpPr>
                <a:spLocks noChangeShapeType="1"/>
              </p:cNvSpPr>
              <p:nvPr/>
            </p:nvSpPr>
            <p:spPr bwMode="auto">
              <a:xfrm>
                <a:off x="187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9" name="Line 41"/>
              <p:cNvSpPr>
                <a:spLocks noChangeShapeType="1"/>
              </p:cNvSpPr>
              <p:nvPr/>
            </p:nvSpPr>
            <p:spPr bwMode="auto">
              <a:xfrm>
                <a:off x="2256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0" name="Line 42"/>
              <p:cNvSpPr>
                <a:spLocks noChangeShapeType="1"/>
              </p:cNvSpPr>
              <p:nvPr/>
            </p:nvSpPr>
            <p:spPr bwMode="auto">
              <a:xfrm>
                <a:off x="264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1" name="Rectangle 43"/>
              <p:cNvSpPr>
                <a:spLocks noChangeArrowheads="1"/>
              </p:cNvSpPr>
              <p:nvPr/>
            </p:nvSpPr>
            <p:spPr bwMode="auto">
              <a:xfrm>
                <a:off x="1920" y="3408"/>
                <a:ext cx="28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18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53255" name="Group 53"/>
            <p:cNvGrpSpPr>
              <a:grpSpLocks/>
            </p:cNvGrpSpPr>
            <p:nvPr/>
          </p:nvGrpSpPr>
          <p:grpSpPr bwMode="auto">
            <a:xfrm>
              <a:off x="3456" y="2496"/>
              <a:ext cx="1104" cy="1230"/>
              <a:chOff x="3456" y="2400"/>
              <a:chExt cx="1104" cy="1230"/>
            </a:xfrm>
          </p:grpSpPr>
          <p:sp>
            <p:nvSpPr>
              <p:cNvPr id="53256" name="Rectangle 8"/>
              <p:cNvSpPr>
                <a:spLocks noChangeArrowheads="1"/>
              </p:cNvSpPr>
              <p:nvPr/>
            </p:nvSpPr>
            <p:spPr bwMode="auto">
              <a:xfrm>
                <a:off x="4192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57" name="Rectangle 9"/>
              <p:cNvSpPr>
                <a:spLocks noChangeArrowheads="1"/>
              </p:cNvSpPr>
              <p:nvPr/>
            </p:nvSpPr>
            <p:spPr bwMode="auto">
              <a:xfrm>
                <a:off x="3824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58" name="Rectangle 10"/>
              <p:cNvSpPr>
                <a:spLocks noChangeArrowheads="1"/>
              </p:cNvSpPr>
              <p:nvPr/>
            </p:nvSpPr>
            <p:spPr bwMode="auto">
              <a:xfrm>
                <a:off x="3456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59" name="Rectangle 11"/>
              <p:cNvSpPr>
                <a:spLocks noChangeArrowheads="1"/>
              </p:cNvSpPr>
              <p:nvPr/>
            </p:nvSpPr>
            <p:spPr bwMode="auto">
              <a:xfrm>
                <a:off x="4192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60" name="Rectangle 12"/>
              <p:cNvSpPr>
                <a:spLocks noChangeArrowheads="1"/>
              </p:cNvSpPr>
              <p:nvPr/>
            </p:nvSpPr>
            <p:spPr bwMode="auto">
              <a:xfrm>
                <a:off x="3824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1" name="Rectangle 13"/>
              <p:cNvSpPr>
                <a:spLocks noChangeArrowheads="1"/>
              </p:cNvSpPr>
              <p:nvPr/>
            </p:nvSpPr>
            <p:spPr bwMode="auto">
              <a:xfrm>
                <a:off x="3456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62" name="Rectangle 14"/>
              <p:cNvSpPr>
                <a:spLocks noChangeArrowheads="1"/>
              </p:cNvSpPr>
              <p:nvPr/>
            </p:nvSpPr>
            <p:spPr bwMode="auto">
              <a:xfrm>
                <a:off x="4192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63" name="Rectangle 15"/>
              <p:cNvSpPr>
                <a:spLocks noChangeArrowheads="1"/>
              </p:cNvSpPr>
              <p:nvPr/>
            </p:nvSpPr>
            <p:spPr bwMode="auto">
              <a:xfrm>
                <a:off x="3824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64" name="Rectangle 16"/>
              <p:cNvSpPr>
                <a:spLocks noChangeArrowheads="1"/>
              </p:cNvSpPr>
              <p:nvPr/>
            </p:nvSpPr>
            <p:spPr bwMode="auto">
              <a:xfrm>
                <a:off x="3456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65" name="Line 17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6" name="Line 18"/>
              <p:cNvSpPr>
                <a:spLocks noChangeShapeType="1"/>
              </p:cNvSpPr>
              <p:nvPr/>
            </p:nvSpPr>
            <p:spPr bwMode="auto">
              <a:xfrm>
                <a:off x="3456" y="272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7" name="Line 19"/>
              <p:cNvSpPr>
                <a:spLocks noChangeShapeType="1"/>
              </p:cNvSpPr>
              <p:nvPr/>
            </p:nvSpPr>
            <p:spPr bwMode="auto">
              <a:xfrm>
                <a:off x="3456" y="304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8" name="Line 20"/>
              <p:cNvSpPr>
                <a:spLocks noChangeShapeType="1"/>
              </p:cNvSpPr>
              <p:nvPr/>
            </p:nvSpPr>
            <p:spPr bwMode="auto">
              <a:xfrm>
                <a:off x="3456" y="336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9" name="Line 21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0" name="Line 22"/>
              <p:cNvSpPr>
                <a:spLocks noChangeShapeType="1"/>
              </p:cNvSpPr>
              <p:nvPr/>
            </p:nvSpPr>
            <p:spPr bwMode="auto">
              <a:xfrm>
                <a:off x="3824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1" name="Line 23"/>
              <p:cNvSpPr>
                <a:spLocks noChangeShapeType="1"/>
              </p:cNvSpPr>
              <p:nvPr/>
            </p:nvSpPr>
            <p:spPr bwMode="auto">
              <a:xfrm>
                <a:off x="419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2" name="Line 24"/>
              <p:cNvSpPr>
                <a:spLocks noChangeShapeType="1"/>
              </p:cNvSpPr>
              <p:nvPr/>
            </p:nvSpPr>
            <p:spPr bwMode="auto">
              <a:xfrm>
                <a:off x="456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3" name="Rectangle 44"/>
              <p:cNvSpPr>
                <a:spLocks noChangeArrowheads="1"/>
              </p:cNvSpPr>
              <p:nvPr/>
            </p:nvSpPr>
            <p:spPr bwMode="auto">
              <a:xfrm>
                <a:off x="3966" y="3400"/>
                <a:ext cx="24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  <p:sp>
        <p:nvSpPr>
          <p:cNvPr id="53252" name="Rectangle 46"/>
          <p:cNvSpPr>
            <a:spLocks noChangeArrowheads="1"/>
          </p:cNvSpPr>
          <p:nvPr/>
        </p:nvSpPr>
        <p:spPr bwMode="auto">
          <a:xfrm>
            <a:off x="685800" y="990600"/>
            <a:ext cx="3429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、宽度优先搜索的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53253" name="AutoShape 54"/>
          <p:cNvSpPr>
            <a:spLocks noChangeArrowheads="1"/>
          </p:cNvSpPr>
          <p:nvPr/>
        </p:nvSpPr>
        <p:spPr bwMode="auto">
          <a:xfrm>
            <a:off x="5529263" y="4435475"/>
            <a:ext cx="609600" cy="381000"/>
          </a:xfrm>
          <a:prstGeom prst="rightArrow">
            <a:avLst>
              <a:gd name="adj1" fmla="val 50000"/>
              <a:gd name="adj2" fmla="val 4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838200" y="60960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65"/>
          <p:cNvSpPr>
            <a:spLocks noChangeArrowheads="1"/>
          </p:cNvSpPr>
          <p:nvPr/>
        </p:nvSpPr>
        <p:spPr bwMode="auto">
          <a:xfrm>
            <a:off x="228600" y="152400"/>
            <a:ext cx="43148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的宽度优先搜索树：</a:t>
            </a:r>
          </a:p>
        </p:txBody>
      </p:sp>
      <p:grpSp>
        <p:nvGrpSpPr>
          <p:cNvPr id="587869" name="Group 93"/>
          <p:cNvGrpSpPr>
            <a:grpSpLocks/>
          </p:cNvGrpSpPr>
          <p:nvPr/>
        </p:nvGrpSpPr>
        <p:grpSpPr bwMode="auto">
          <a:xfrm>
            <a:off x="2105025" y="2176463"/>
            <a:ext cx="5624513" cy="400050"/>
            <a:chOff x="1326" y="1371"/>
            <a:chExt cx="3543" cy="252"/>
          </a:xfrm>
        </p:grpSpPr>
        <p:sp>
          <p:nvSpPr>
            <p:cNvPr id="54307" name="Oval 67"/>
            <p:cNvSpPr>
              <a:spLocks noChangeArrowheads="1"/>
            </p:cNvSpPr>
            <p:nvPr/>
          </p:nvSpPr>
          <p:spPr bwMode="auto">
            <a:xfrm>
              <a:off x="1326" y="137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8" name="Oval 68"/>
            <p:cNvSpPr>
              <a:spLocks noChangeArrowheads="1"/>
            </p:cNvSpPr>
            <p:nvPr/>
          </p:nvSpPr>
          <p:spPr bwMode="auto">
            <a:xfrm>
              <a:off x="2526" y="137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9" name="Oval 69"/>
            <p:cNvSpPr>
              <a:spLocks noChangeArrowheads="1"/>
            </p:cNvSpPr>
            <p:nvPr/>
          </p:nvSpPr>
          <p:spPr bwMode="auto">
            <a:xfrm>
              <a:off x="3684" y="138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10" name="Oval 70"/>
            <p:cNvSpPr>
              <a:spLocks noChangeArrowheads="1"/>
            </p:cNvSpPr>
            <p:nvPr/>
          </p:nvSpPr>
          <p:spPr bwMode="auto">
            <a:xfrm>
              <a:off x="4677" y="138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0" name="Group 94"/>
          <p:cNvGrpSpPr>
            <a:grpSpLocks/>
          </p:cNvGrpSpPr>
          <p:nvPr/>
        </p:nvGrpSpPr>
        <p:grpSpPr bwMode="auto">
          <a:xfrm>
            <a:off x="1109663" y="3171825"/>
            <a:ext cx="7239000" cy="909638"/>
            <a:chOff x="699" y="1998"/>
            <a:chExt cx="4560" cy="573"/>
          </a:xfrm>
        </p:grpSpPr>
        <p:sp>
          <p:nvSpPr>
            <p:cNvPr id="54299" name="Oval 71"/>
            <p:cNvSpPr>
              <a:spLocks noChangeArrowheads="1"/>
            </p:cNvSpPr>
            <p:nvPr/>
          </p:nvSpPr>
          <p:spPr bwMode="auto">
            <a:xfrm>
              <a:off x="699" y="214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0" name="Oval 72"/>
            <p:cNvSpPr>
              <a:spLocks noChangeArrowheads="1"/>
            </p:cNvSpPr>
            <p:nvPr/>
          </p:nvSpPr>
          <p:spPr bwMode="auto">
            <a:xfrm>
              <a:off x="1554" y="215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1" name="Oval 73"/>
            <p:cNvSpPr>
              <a:spLocks noChangeArrowheads="1"/>
            </p:cNvSpPr>
            <p:nvPr/>
          </p:nvSpPr>
          <p:spPr bwMode="auto">
            <a:xfrm>
              <a:off x="2274" y="199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2" name="Oval 74"/>
            <p:cNvSpPr>
              <a:spLocks noChangeArrowheads="1"/>
            </p:cNvSpPr>
            <p:nvPr/>
          </p:nvSpPr>
          <p:spPr bwMode="auto">
            <a:xfrm>
              <a:off x="2862" y="200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3" name="Oval 75"/>
            <p:cNvSpPr>
              <a:spLocks noChangeArrowheads="1"/>
            </p:cNvSpPr>
            <p:nvPr/>
          </p:nvSpPr>
          <p:spPr bwMode="auto">
            <a:xfrm>
              <a:off x="3549" y="21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4" name="Oval 76"/>
            <p:cNvSpPr>
              <a:spLocks noChangeArrowheads="1"/>
            </p:cNvSpPr>
            <p:nvPr/>
          </p:nvSpPr>
          <p:spPr bwMode="auto">
            <a:xfrm>
              <a:off x="4107" y="216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5" name="Oval 77"/>
            <p:cNvSpPr>
              <a:spLocks noChangeArrowheads="1"/>
            </p:cNvSpPr>
            <p:nvPr/>
          </p:nvSpPr>
          <p:spPr bwMode="auto">
            <a:xfrm>
              <a:off x="4494" y="231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6" name="Oval 78"/>
            <p:cNvSpPr>
              <a:spLocks noChangeArrowheads="1"/>
            </p:cNvSpPr>
            <p:nvPr/>
          </p:nvSpPr>
          <p:spPr bwMode="auto">
            <a:xfrm>
              <a:off x="5067" y="233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1" name="Group 95"/>
          <p:cNvGrpSpPr>
            <a:grpSpLocks/>
          </p:cNvGrpSpPr>
          <p:nvPr/>
        </p:nvGrpSpPr>
        <p:grpSpPr bwMode="auto">
          <a:xfrm>
            <a:off x="1109663" y="4319588"/>
            <a:ext cx="7529512" cy="909637"/>
            <a:chOff x="699" y="2721"/>
            <a:chExt cx="4743" cy="573"/>
          </a:xfrm>
        </p:grpSpPr>
        <p:sp>
          <p:nvSpPr>
            <p:cNvPr id="54291" name="Oval 79"/>
            <p:cNvSpPr>
              <a:spLocks noChangeArrowheads="1"/>
            </p:cNvSpPr>
            <p:nvPr/>
          </p:nvSpPr>
          <p:spPr bwMode="auto">
            <a:xfrm>
              <a:off x="699" y="272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2" name="Oval 80"/>
            <p:cNvSpPr>
              <a:spLocks noChangeArrowheads="1"/>
            </p:cNvSpPr>
            <p:nvPr/>
          </p:nvSpPr>
          <p:spPr bwMode="auto">
            <a:xfrm>
              <a:off x="1536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3" name="Oval 81"/>
            <p:cNvSpPr>
              <a:spLocks noChangeArrowheads="1"/>
            </p:cNvSpPr>
            <p:nvPr/>
          </p:nvSpPr>
          <p:spPr bwMode="auto">
            <a:xfrm>
              <a:off x="2112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4" name="Oval 82"/>
            <p:cNvSpPr>
              <a:spLocks noChangeArrowheads="1"/>
            </p:cNvSpPr>
            <p:nvPr/>
          </p:nvSpPr>
          <p:spPr bwMode="auto">
            <a:xfrm>
              <a:off x="3027" y="272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5" name="Oval 83"/>
            <p:cNvSpPr>
              <a:spLocks noChangeArrowheads="1"/>
            </p:cNvSpPr>
            <p:nvPr/>
          </p:nvSpPr>
          <p:spPr bwMode="auto">
            <a:xfrm>
              <a:off x="3579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6" name="Oval 84"/>
            <p:cNvSpPr>
              <a:spLocks noChangeArrowheads="1"/>
            </p:cNvSpPr>
            <p:nvPr/>
          </p:nvSpPr>
          <p:spPr bwMode="auto">
            <a:xfrm>
              <a:off x="4146" y="303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7" name="Oval 85"/>
            <p:cNvSpPr>
              <a:spLocks noChangeArrowheads="1"/>
            </p:cNvSpPr>
            <p:nvPr/>
          </p:nvSpPr>
          <p:spPr bwMode="auto">
            <a:xfrm>
              <a:off x="4368" y="30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8" name="Oval 86"/>
            <p:cNvSpPr>
              <a:spLocks noChangeArrowheads="1"/>
            </p:cNvSpPr>
            <p:nvPr/>
          </p:nvSpPr>
          <p:spPr bwMode="auto">
            <a:xfrm>
              <a:off x="5250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2" name="Group 96"/>
          <p:cNvGrpSpPr>
            <a:grpSpLocks/>
          </p:cNvGrpSpPr>
          <p:nvPr/>
        </p:nvGrpSpPr>
        <p:grpSpPr bwMode="auto">
          <a:xfrm>
            <a:off x="1052513" y="5424488"/>
            <a:ext cx="4857750" cy="866775"/>
            <a:chOff x="663" y="3417"/>
            <a:chExt cx="3060" cy="546"/>
          </a:xfrm>
        </p:grpSpPr>
        <p:sp>
          <p:nvSpPr>
            <p:cNvPr id="54285" name="Oval 87"/>
            <p:cNvSpPr>
              <a:spLocks noChangeArrowheads="1"/>
            </p:cNvSpPr>
            <p:nvPr/>
          </p:nvSpPr>
          <p:spPr bwMode="auto">
            <a:xfrm>
              <a:off x="663" y="341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6" name="Oval 88"/>
            <p:cNvSpPr>
              <a:spLocks noChangeArrowheads="1"/>
            </p:cNvSpPr>
            <p:nvPr/>
          </p:nvSpPr>
          <p:spPr bwMode="auto">
            <a:xfrm>
              <a:off x="1206" y="342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7" name="Oval 89"/>
            <p:cNvSpPr>
              <a:spLocks noChangeArrowheads="1"/>
            </p:cNvSpPr>
            <p:nvPr/>
          </p:nvSpPr>
          <p:spPr bwMode="auto">
            <a:xfrm>
              <a:off x="1767" y="371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8" name="Oval 90"/>
            <p:cNvSpPr>
              <a:spLocks noChangeArrowheads="1"/>
            </p:cNvSpPr>
            <p:nvPr/>
          </p:nvSpPr>
          <p:spPr bwMode="auto">
            <a:xfrm>
              <a:off x="2343" y="372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9" name="Oval 91"/>
            <p:cNvSpPr>
              <a:spLocks noChangeArrowheads="1"/>
            </p:cNvSpPr>
            <p:nvPr/>
          </p:nvSpPr>
          <p:spPr bwMode="auto">
            <a:xfrm>
              <a:off x="2727" y="3585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0" name="Oval 92"/>
            <p:cNvSpPr>
              <a:spLocks noChangeArrowheads="1"/>
            </p:cNvSpPr>
            <p:nvPr/>
          </p:nvSpPr>
          <p:spPr bwMode="auto">
            <a:xfrm>
              <a:off x="3531" y="357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897313" y="1177925"/>
            <a:ext cx="1025525" cy="4641850"/>
            <a:chOff x="3897772" y="1178384"/>
            <a:chExt cx="1025012" cy="4641392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H="1" flipV="1">
              <a:off x="3915225" y="4814988"/>
              <a:ext cx="890142" cy="1004788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 bwMode="auto">
            <a:xfrm flipH="1" flipV="1">
              <a:off x="3897772" y="3640354"/>
              <a:ext cx="17453" cy="1109553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 bwMode="auto">
            <a:xfrm flipV="1">
              <a:off x="3943786" y="2381590"/>
              <a:ext cx="355422" cy="1185746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 bwMode="auto">
            <a:xfrm flipV="1">
              <a:off x="4381717" y="1178384"/>
              <a:ext cx="541067" cy="1012725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5977140" y="177084"/>
            <a:ext cx="30670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解路径：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1→3→8→16→26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,2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47649" y="585490"/>
            <a:ext cx="37195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棋子移动顺序：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左、上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、右、下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7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941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990600"/>
            <a:ext cx="6983413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6"/>
          <p:cNvSpPr>
            <a:spLocks noChangeArrowheads="1"/>
          </p:cNvSpPr>
          <p:nvPr/>
        </p:nvSpPr>
        <p:spPr bwMode="auto">
          <a:xfrm>
            <a:off x="228600" y="228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的宽度优先搜索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动图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5410200" cy="4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33042"/>
            <a:ext cx="8001000" cy="350095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⑴ 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任意一个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，均需按照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固定的操作符顺序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对其进行扩展。（如：左、上、右、下）。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⑵ 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任一节点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扩展时，若生成的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前面已出现过，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则将其放弃，不再重复画出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不送入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因此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，宽度优先搜索算法的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，在状态空间图中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按照宽度优先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原则，生成一棵搜索树。（横向搜索）</a:t>
            </a: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672921" y="975954"/>
            <a:ext cx="527067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00FF"/>
                </a:solidFill>
              </a:rPr>
              <a:t>宽度</a:t>
            </a:r>
            <a:r>
              <a:rPr lang="zh-CN" altLang="en-US" dirty="0">
                <a:solidFill>
                  <a:srgbClr val="0000FF"/>
                </a:solidFill>
              </a:rPr>
              <a:t>优先</a:t>
            </a:r>
            <a:r>
              <a:rPr lang="zh-CN" altLang="en-US" dirty="0" smtClean="0">
                <a:solidFill>
                  <a:srgbClr val="0000FF"/>
                </a:solidFill>
              </a:rPr>
              <a:t>算法</a:t>
            </a:r>
            <a:r>
              <a:rPr lang="zh-CN" altLang="en-US" sz="2800" dirty="0" smtClean="0">
                <a:solidFill>
                  <a:srgbClr val="FF0000"/>
                </a:solidFill>
              </a:rPr>
              <a:t>需</a:t>
            </a:r>
            <a:r>
              <a:rPr lang="zh-CN" altLang="en-US" sz="2800" dirty="0">
                <a:solidFill>
                  <a:srgbClr val="FF0000"/>
                </a:solidFill>
              </a:rPr>
              <a:t>注意的两个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30556"/>
            <a:ext cx="7924800" cy="297004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优点：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只要问题有解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总可以得到解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，且得到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的是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路径最短的解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。（最优解）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缺点：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盲目性较大，当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距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较远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时，会产生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许多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无用节点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，搜索效率低。</a:t>
            </a: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685800" y="1006475"/>
            <a:ext cx="3352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>
                <a:solidFill>
                  <a:schemeClr val="tx2"/>
                </a:solidFill>
              </a:rPr>
              <a:t>宽度优先搜索的</a:t>
            </a:r>
            <a:r>
              <a:rPr lang="zh-CN" altLang="en-US">
                <a:solidFill>
                  <a:srgbClr val="FF0000"/>
                </a:solidFill>
              </a:rPr>
              <a:t>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685800" y="930275"/>
            <a:ext cx="5257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3.2.2 </a:t>
            </a:r>
            <a:r>
              <a:rPr lang="zh-CN" altLang="en-US">
                <a:solidFill>
                  <a:schemeClr val="tx2"/>
                </a:solidFill>
              </a:rPr>
              <a:t>深度优先搜索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Depth-first search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5939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4284" y="1828800"/>
            <a:ext cx="8001000" cy="3526606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优先扩展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，“深度相等”的节点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可任意排列。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定义节点深度的规则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起始节点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的深度为“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ts val="3500"/>
              </a:lnSpc>
              <a:spcBef>
                <a:spcPct val="0"/>
              </a:spcBef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其它任何节点的深度，等于其父节点的深度“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+1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为防止搜索过程沿着无益的路径扩展下去，往往需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设 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置一个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节点扩展的最大深度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深度界限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5105400" y="1828800"/>
            <a:ext cx="3505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过程：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从初始节点开始，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沿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着状态空间的某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条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，一直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搜索到该分枝的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最底层。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只有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当搜索到达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没有后继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的节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时，才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考虑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其“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lang="zh-CN" altLang="en-US" sz="2000" u="sng" dirty="0" smtClean="0">
                <a:latin typeface="楷体_GB2312" pitchFamily="49" charset="-122"/>
                <a:ea typeface="楷体_GB2312" pitchFamily="49" charset="-122"/>
              </a:rPr>
              <a:t>兄</a:t>
            </a:r>
            <a:endParaRPr lang="en-US" altLang="zh-CN" sz="2000" u="sng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u="sng" dirty="0" smtClean="0">
                <a:latin typeface="楷体_GB2312" pitchFamily="49" charset="-122"/>
                <a:ea typeface="楷体_GB2312" pitchFamily="49" charset="-122"/>
              </a:rPr>
              <a:t>弟节点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展开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 (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解空间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纵向遍历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000" b="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pic>
        <p:nvPicPr>
          <p:cNvPr id="60419" name="Picture 5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396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 2"/>
          <p:cNvSpPr/>
          <p:nvPr/>
        </p:nvSpPr>
        <p:spPr bwMode="auto">
          <a:xfrm>
            <a:off x="1666819" y="3309440"/>
            <a:ext cx="1094628" cy="2138323"/>
          </a:xfrm>
          <a:custGeom>
            <a:avLst/>
            <a:gdLst>
              <a:gd name="connsiteX0" fmla="*/ 445316 w 1094628"/>
              <a:gd name="connsiteY0" fmla="*/ 2138323 h 2138323"/>
              <a:gd name="connsiteX1" fmla="*/ 548347 w 1094628"/>
              <a:gd name="connsiteY1" fmla="*/ 2035292 h 2138323"/>
              <a:gd name="connsiteX2" fmla="*/ 58950 w 1094628"/>
              <a:gd name="connsiteY2" fmla="*/ 1803473 h 2138323"/>
              <a:gd name="connsiteX3" fmla="*/ 58950 w 1094628"/>
              <a:gd name="connsiteY3" fmla="*/ 1185287 h 2138323"/>
              <a:gd name="connsiteX4" fmla="*/ 33192 w 1094628"/>
              <a:gd name="connsiteY4" fmla="*/ 464070 h 2138323"/>
              <a:gd name="connsiteX5" fmla="*/ 574105 w 1094628"/>
              <a:gd name="connsiteY5" fmla="*/ 430 h 2138323"/>
              <a:gd name="connsiteX6" fmla="*/ 1050623 w 1094628"/>
              <a:gd name="connsiteY6" fmla="*/ 541343 h 2138323"/>
              <a:gd name="connsiteX7" fmla="*/ 1076381 w 1094628"/>
              <a:gd name="connsiteY7" fmla="*/ 901952 h 2138323"/>
              <a:gd name="connsiteX8" fmla="*/ 1076381 w 1094628"/>
              <a:gd name="connsiteY8" fmla="*/ 1043619 h 213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28" h="2138323">
                <a:moveTo>
                  <a:pt x="445316" y="2138323"/>
                </a:moveTo>
                <a:cubicBezTo>
                  <a:pt x="529028" y="2114711"/>
                  <a:pt x="612741" y="2091100"/>
                  <a:pt x="548347" y="2035292"/>
                </a:cubicBezTo>
                <a:cubicBezTo>
                  <a:pt x="483953" y="1979484"/>
                  <a:pt x="140516" y="1945140"/>
                  <a:pt x="58950" y="1803473"/>
                </a:cubicBezTo>
                <a:cubicBezTo>
                  <a:pt x="-22616" y="1661806"/>
                  <a:pt x="63243" y="1408521"/>
                  <a:pt x="58950" y="1185287"/>
                </a:cubicBezTo>
                <a:cubicBezTo>
                  <a:pt x="54657" y="962053"/>
                  <a:pt x="-52667" y="661546"/>
                  <a:pt x="33192" y="464070"/>
                </a:cubicBezTo>
                <a:cubicBezTo>
                  <a:pt x="119051" y="266594"/>
                  <a:pt x="404533" y="-12449"/>
                  <a:pt x="574105" y="430"/>
                </a:cubicBezTo>
                <a:cubicBezTo>
                  <a:pt x="743677" y="13309"/>
                  <a:pt x="966910" y="391089"/>
                  <a:pt x="1050623" y="541343"/>
                </a:cubicBezTo>
                <a:cubicBezTo>
                  <a:pt x="1134336" y="691597"/>
                  <a:pt x="1072088" y="818239"/>
                  <a:pt x="1076381" y="901952"/>
                </a:cubicBezTo>
                <a:cubicBezTo>
                  <a:pt x="1080674" y="985665"/>
                  <a:pt x="1078527" y="1014642"/>
                  <a:pt x="1076381" y="1043619"/>
                </a:cubicBez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2431865" y="2446811"/>
            <a:ext cx="1428085" cy="2318372"/>
          </a:xfrm>
          <a:custGeom>
            <a:avLst/>
            <a:gdLst>
              <a:gd name="connsiteX0" fmla="*/ 298456 w 1428085"/>
              <a:gd name="connsiteY0" fmla="*/ 1957764 h 2318372"/>
              <a:gd name="connsiteX1" fmla="*/ 362850 w 1428085"/>
              <a:gd name="connsiteY1" fmla="*/ 2022158 h 2318372"/>
              <a:gd name="connsiteX2" fmla="*/ 491639 w 1428085"/>
              <a:gd name="connsiteY2" fmla="*/ 1932006 h 2318372"/>
              <a:gd name="connsiteX3" fmla="*/ 517397 w 1428085"/>
              <a:gd name="connsiteY3" fmla="*/ 1352457 h 2318372"/>
              <a:gd name="connsiteX4" fmla="*/ 2242 w 1428085"/>
              <a:gd name="connsiteY4" fmla="*/ 760028 h 2318372"/>
              <a:gd name="connsiteX5" fmla="*/ 749217 w 1428085"/>
              <a:gd name="connsiteY5" fmla="*/ 175 h 2318372"/>
              <a:gd name="connsiteX6" fmla="*/ 1418918 w 1428085"/>
              <a:gd name="connsiteY6" fmla="*/ 695634 h 2318372"/>
              <a:gd name="connsiteX7" fmla="*/ 1135583 w 1428085"/>
              <a:gd name="connsiteY7" fmla="*/ 1326699 h 2318372"/>
              <a:gd name="connsiteX8" fmla="*/ 1096946 w 1428085"/>
              <a:gd name="connsiteY8" fmla="*/ 1996400 h 2318372"/>
              <a:gd name="connsiteX9" fmla="*/ 1084067 w 1428085"/>
              <a:gd name="connsiteY9" fmla="*/ 2318372 h 2318372"/>
              <a:gd name="connsiteX10" fmla="*/ 1084067 w 1428085"/>
              <a:gd name="connsiteY10" fmla="*/ 2318372 h 231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085" h="2318372">
                <a:moveTo>
                  <a:pt x="298456" y="1957764"/>
                </a:moveTo>
                <a:cubicBezTo>
                  <a:pt x="314554" y="1992107"/>
                  <a:pt x="330653" y="2026451"/>
                  <a:pt x="362850" y="2022158"/>
                </a:cubicBezTo>
                <a:cubicBezTo>
                  <a:pt x="395047" y="2017865"/>
                  <a:pt x="465881" y="2043623"/>
                  <a:pt x="491639" y="1932006"/>
                </a:cubicBezTo>
                <a:cubicBezTo>
                  <a:pt x="517397" y="1820389"/>
                  <a:pt x="598963" y="1547787"/>
                  <a:pt x="517397" y="1352457"/>
                </a:cubicBezTo>
                <a:cubicBezTo>
                  <a:pt x="435831" y="1157127"/>
                  <a:pt x="-36395" y="985408"/>
                  <a:pt x="2242" y="760028"/>
                </a:cubicBezTo>
                <a:cubicBezTo>
                  <a:pt x="40879" y="534648"/>
                  <a:pt x="513104" y="10907"/>
                  <a:pt x="749217" y="175"/>
                </a:cubicBezTo>
                <a:cubicBezTo>
                  <a:pt x="985330" y="-10557"/>
                  <a:pt x="1354524" y="474547"/>
                  <a:pt x="1418918" y="695634"/>
                </a:cubicBezTo>
                <a:cubicBezTo>
                  <a:pt x="1483312" y="916721"/>
                  <a:pt x="1189245" y="1109905"/>
                  <a:pt x="1135583" y="1326699"/>
                </a:cubicBezTo>
                <a:cubicBezTo>
                  <a:pt x="1081921" y="1543493"/>
                  <a:pt x="1105532" y="1831121"/>
                  <a:pt x="1096946" y="1996400"/>
                </a:cubicBezTo>
                <a:cubicBezTo>
                  <a:pt x="1088360" y="2161679"/>
                  <a:pt x="1084067" y="2318372"/>
                  <a:pt x="1084067" y="2318372"/>
                </a:cubicBezTo>
                <a:lnTo>
                  <a:pt x="1084067" y="2318372"/>
                </a:ln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528811" y="3219682"/>
            <a:ext cx="953037" cy="1790200"/>
          </a:xfrm>
          <a:custGeom>
            <a:avLst/>
            <a:gdLst>
              <a:gd name="connsiteX0" fmla="*/ 0 w 953037"/>
              <a:gd name="connsiteY0" fmla="*/ 1597017 h 1790200"/>
              <a:gd name="connsiteX1" fmla="*/ 77274 w 953037"/>
              <a:gd name="connsiteY1" fmla="*/ 1700048 h 1790200"/>
              <a:gd name="connsiteX2" fmla="*/ 218941 w 953037"/>
              <a:gd name="connsiteY2" fmla="*/ 1481107 h 1790200"/>
              <a:gd name="connsiteX3" fmla="*/ 270457 w 953037"/>
              <a:gd name="connsiteY3" fmla="*/ 1184893 h 1790200"/>
              <a:gd name="connsiteX4" fmla="*/ 309093 w 953037"/>
              <a:gd name="connsiteY4" fmla="*/ 566707 h 1790200"/>
              <a:gd name="connsiteX5" fmla="*/ 618186 w 953037"/>
              <a:gd name="connsiteY5" fmla="*/ 36 h 1790200"/>
              <a:gd name="connsiteX6" fmla="*/ 875764 w 953037"/>
              <a:gd name="connsiteY6" fmla="*/ 592464 h 1790200"/>
              <a:gd name="connsiteX7" fmla="*/ 914400 w 953037"/>
              <a:gd name="connsiteY7" fmla="*/ 1184893 h 1790200"/>
              <a:gd name="connsiteX8" fmla="*/ 953037 w 953037"/>
              <a:gd name="connsiteY8" fmla="*/ 1790200 h 1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037" h="1790200">
                <a:moveTo>
                  <a:pt x="0" y="1597017"/>
                </a:moveTo>
                <a:cubicBezTo>
                  <a:pt x="20392" y="1658191"/>
                  <a:pt x="40784" y="1719366"/>
                  <a:pt x="77274" y="1700048"/>
                </a:cubicBezTo>
                <a:cubicBezTo>
                  <a:pt x="113764" y="1680730"/>
                  <a:pt x="186744" y="1566966"/>
                  <a:pt x="218941" y="1481107"/>
                </a:cubicBezTo>
                <a:cubicBezTo>
                  <a:pt x="251138" y="1395248"/>
                  <a:pt x="255432" y="1337293"/>
                  <a:pt x="270457" y="1184893"/>
                </a:cubicBezTo>
                <a:cubicBezTo>
                  <a:pt x="285482" y="1032493"/>
                  <a:pt x="251138" y="764183"/>
                  <a:pt x="309093" y="566707"/>
                </a:cubicBezTo>
                <a:cubicBezTo>
                  <a:pt x="367048" y="369231"/>
                  <a:pt x="523741" y="-4257"/>
                  <a:pt x="618186" y="36"/>
                </a:cubicBezTo>
                <a:cubicBezTo>
                  <a:pt x="712631" y="4329"/>
                  <a:pt x="826395" y="394988"/>
                  <a:pt x="875764" y="592464"/>
                </a:cubicBezTo>
                <a:cubicBezTo>
                  <a:pt x="925133" y="789940"/>
                  <a:pt x="901521" y="985270"/>
                  <a:pt x="914400" y="1184893"/>
                </a:cubicBezTo>
                <a:cubicBezTo>
                  <a:pt x="927279" y="1384516"/>
                  <a:pt x="940158" y="1587358"/>
                  <a:pt x="953037" y="1790200"/>
                </a:cubicBez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3" grpId="0" animBg="1"/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362919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开始，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最新生成的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节点进行搜索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该子节点不是目标节点且可以扩展，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扩展该子节点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然后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在其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扩展出的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最新</a:t>
            </a:r>
            <a:r>
              <a:rPr lang="en-US" altLang="zh-CN" sz="2400" b="1" u="sng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最后</a:t>
            </a:r>
            <a:r>
              <a:rPr lang="en-US" altLang="zh-CN" sz="2400" b="1" u="sng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生成的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节点进行考察；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⑶ 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向下搜索，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直到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既不是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目标节点，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又不能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继续扩展时，才选择其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兄弟节点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进行搜索。</a:t>
            </a:r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685800" y="930275"/>
            <a:ext cx="4038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1</a:t>
            </a:r>
            <a:r>
              <a:rPr lang="zh-CN" altLang="en-US">
                <a:solidFill>
                  <a:schemeClr val="tx2"/>
                </a:solidFill>
              </a:rPr>
              <a:t>、</a:t>
            </a:r>
            <a:r>
              <a:rPr lang="zh-CN" altLang="en-US"/>
              <a:t>深度优先搜索的</a:t>
            </a:r>
            <a:r>
              <a:rPr lang="zh-CN" altLang="en-US">
                <a:solidFill>
                  <a:srgbClr val="FF0000"/>
                </a:solidFill>
              </a:rPr>
              <a:t>基本思想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685800" y="930275"/>
            <a:ext cx="3657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r>
              <a:rPr lang="zh-CN" altLang="en-US"/>
              <a:t>、深度优先搜索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sp>
        <p:nvSpPr>
          <p:cNvPr id="6246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823304"/>
            <a:ext cx="8001000" cy="323165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第一个节点取出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考察节点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⑸ 若节点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不可扩展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，则转第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将其子节点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首部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每一个子节点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设置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指向其父节点的指针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，然后转第⑵步。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75" y="209550"/>
            <a:ext cx="336550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椭圆 1"/>
          <p:cNvSpPr/>
          <p:nvPr/>
        </p:nvSpPr>
        <p:spPr bwMode="auto">
          <a:xfrm>
            <a:off x="5346700" y="4096425"/>
            <a:ext cx="5969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ChangeArrowheads="1"/>
          </p:cNvSpPr>
          <p:nvPr/>
        </p:nvSpPr>
        <p:spPr bwMode="auto">
          <a:xfrm>
            <a:off x="304800" y="30480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深度优先搜索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算法流程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动态：</a:t>
            </a:r>
          </a:p>
        </p:txBody>
      </p:sp>
      <p:pic>
        <p:nvPicPr>
          <p:cNvPr id="681991" name="Picture 7" descr="算法动态演示图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14400"/>
            <a:ext cx="508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0" y="381000"/>
            <a:ext cx="5943600" cy="6044184"/>
            <a:chOff x="1905000" y="381000"/>
            <a:chExt cx="5943600" cy="60441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381000"/>
              <a:ext cx="5943600" cy="604418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010437" y="4280079"/>
              <a:ext cx="609600" cy="3048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ChangeArrowheads="1"/>
          </p:cNvSpPr>
          <p:nvPr/>
        </p:nvSpPr>
        <p:spPr bwMode="auto">
          <a:xfrm>
            <a:off x="762000" y="1006475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、深度优先搜索的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4267200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八数码问题的深度优先搜索树？</a:t>
            </a:r>
          </a:p>
        </p:txBody>
      </p:sp>
      <p:grpSp>
        <p:nvGrpSpPr>
          <p:cNvPr id="65540" name="Group 47"/>
          <p:cNvGrpSpPr>
            <a:grpSpLocks/>
          </p:cNvGrpSpPr>
          <p:nvPr/>
        </p:nvGrpSpPr>
        <p:grpSpPr bwMode="auto">
          <a:xfrm>
            <a:off x="2895600" y="2786062"/>
            <a:ext cx="5410200" cy="1938338"/>
            <a:chOff x="1344" y="2016"/>
            <a:chExt cx="3408" cy="1221"/>
          </a:xfrm>
        </p:grpSpPr>
        <p:grpSp>
          <p:nvGrpSpPr>
            <p:cNvPr id="65541" name="Group 44"/>
            <p:cNvGrpSpPr>
              <a:grpSpLocks/>
            </p:cNvGrpSpPr>
            <p:nvPr/>
          </p:nvGrpSpPr>
          <p:grpSpPr bwMode="auto">
            <a:xfrm>
              <a:off x="3676" y="2016"/>
              <a:ext cx="1076" cy="1221"/>
              <a:chOff x="3676" y="1995"/>
              <a:chExt cx="1076" cy="1221"/>
            </a:xfrm>
          </p:grpSpPr>
          <p:grpSp>
            <p:nvGrpSpPr>
              <p:cNvPr id="65560" name="Group 23"/>
              <p:cNvGrpSpPr>
                <a:grpSpLocks/>
              </p:cNvGrpSpPr>
              <p:nvPr/>
            </p:nvGrpSpPr>
            <p:grpSpPr bwMode="auto">
              <a:xfrm>
                <a:off x="3724" y="1995"/>
                <a:ext cx="912" cy="864"/>
                <a:chOff x="3504" y="1248"/>
                <a:chExt cx="912" cy="864"/>
              </a:xfrm>
            </p:grpSpPr>
            <p:grpSp>
              <p:nvGrpSpPr>
                <p:cNvPr id="65562" name="Group 24"/>
                <p:cNvGrpSpPr>
                  <a:grpSpLocks/>
                </p:cNvGrpSpPr>
                <p:nvPr/>
              </p:nvGrpSpPr>
              <p:grpSpPr bwMode="auto">
                <a:xfrm>
                  <a:off x="3504" y="1248"/>
                  <a:ext cx="912" cy="864"/>
                  <a:chOff x="1536" y="2304"/>
                  <a:chExt cx="432" cy="432"/>
                </a:xfrm>
              </p:grpSpPr>
              <p:sp>
                <p:nvSpPr>
                  <p:cNvPr id="6557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7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63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552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840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5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552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76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8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176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840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70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52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61" name="Text Box 39"/>
              <p:cNvSpPr txBox="1">
                <a:spLocks noChangeArrowheads="1"/>
              </p:cNvSpPr>
              <p:nvPr/>
            </p:nvSpPr>
            <p:spPr bwMode="auto">
              <a:xfrm>
                <a:off x="3676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目标状态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g</a:t>
                </a:r>
              </a:p>
            </p:txBody>
          </p:sp>
        </p:grpSp>
        <p:grpSp>
          <p:nvGrpSpPr>
            <p:cNvPr id="65542" name="Group 43"/>
            <p:cNvGrpSpPr>
              <a:grpSpLocks/>
            </p:cNvGrpSpPr>
            <p:nvPr/>
          </p:nvGrpSpPr>
          <p:grpSpPr bwMode="auto">
            <a:xfrm>
              <a:off x="1344" y="2016"/>
              <a:ext cx="1076" cy="1221"/>
              <a:chOff x="1344" y="1995"/>
              <a:chExt cx="1076" cy="1221"/>
            </a:xfrm>
          </p:grpSpPr>
          <p:grpSp>
            <p:nvGrpSpPr>
              <p:cNvPr id="65544" name="Group 42"/>
              <p:cNvGrpSpPr>
                <a:grpSpLocks/>
              </p:cNvGrpSpPr>
              <p:nvPr/>
            </p:nvGrpSpPr>
            <p:grpSpPr bwMode="auto">
              <a:xfrm>
                <a:off x="1420" y="1995"/>
                <a:ext cx="912" cy="864"/>
                <a:chOff x="1420" y="1995"/>
                <a:chExt cx="912" cy="864"/>
              </a:xfrm>
            </p:grpSpPr>
            <p:grpSp>
              <p:nvGrpSpPr>
                <p:cNvPr id="65546" name="Group 7"/>
                <p:cNvGrpSpPr>
                  <a:grpSpLocks/>
                </p:cNvGrpSpPr>
                <p:nvPr/>
              </p:nvGrpSpPr>
              <p:grpSpPr bwMode="auto">
                <a:xfrm>
                  <a:off x="1420" y="1995"/>
                  <a:ext cx="912" cy="864"/>
                  <a:chOff x="1536" y="2304"/>
                  <a:chExt cx="432" cy="432"/>
                </a:xfrm>
              </p:grpSpPr>
              <p:sp>
                <p:nvSpPr>
                  <p:cNvPr id="6555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56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7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8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4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468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468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092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756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092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092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56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68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45" name="Text Box 40"/>
              <p:cNvSpPr txBox="1">
                <a:spLocks noChangeArrowheads="1"/>
              </p:cNvSpPr>
              <p:nvPr/>
            </p:nvSpPr>
            <p:spPr bwMode="auto">
              <a:xfrm>
                <a:off x="1344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>
                    <a:latin typeface="Times New Roman" panose="02020603050405020304" pitchFamily="18" charset="0"/>
                  </a:rPr>
                  <a:t>初始状态 </a:t>
                </a:r>
                <a:r>
                  <a:rPr kumimoji="1" lang="en-US" altLang="zh-CN">
                    <a:latin typeface="Times New Roman" panose="02020603050405020304" pitchFamily="18" charset="0"/>
                  </a:rPr>
                  <a:t>S</a:t>
                </a:r>
                <a:r>
                  <a:rPr kumimoji="1" lang="en-US" altLang="zh-CN" baseline="-12000">
                    <a:latin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65543" name="AutoShape 46"/>
            <p:cNvSpPr>
              <a:spLocks noChangeArrowheads="1"/>
            </p:cNvSpPr>
            <p:nvPr/>
          </p:nvSpPr>
          <p:spPr bwMode="auto">
            <a:xfrm>
              <a:off x="2832" y="2400"/>
              <a:ext cx="432" cy="240"/>
            </a:xfrm>
            <a:prstGeom prst="rightArrow">
              <a:avLst>
                <a:gd name="adj1" fmla="val 50000"/>
                <a:gd name="adj2" fmla="val 45000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752600"/>
            <a:ext cx="50180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85800" y="381000"/>
            <a:ext cx="7924800" cy="990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    首先扩展</a:t>
            </a:r>
            <a:r>
              <a:rPr kumimoji="1" lang="zh-CN" altLang="en-US" sz="21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最深的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节点，若</a:t>
            </a:r>
            <a:r>
              <a:rPr kumimoji="1" lang="zh-CN" altLang="en-US" sz="21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不在当前搜索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的分支上？</a:t>
            </a:r>
          </a:p>
        </p:txBody>
      </p:sp>
      <p:sp>
        <p:nvSpPr>
          <p:cNvPr id="66564" name="任意多边形 1"/>
          <p:cNvSpPr>
            <a:spLocks/>
          </p:cNvSpPr>
          <p:nvPr/>
        </p:nvSpPr>
        <p:spPr bwMode="auto">
          <a:xfrm>
            <a:off x="4287838" y="1712913"/>
            <a:ext cx="2370137" cy="811212"/>
          </a:xfrm>
          <a:custGeom>
            <a:avLst/>
            <a:gdLst>
              <a:gd name="T0" fmla="*/ 181064 w 2370754"/>
              <a:gd name="T1" fmla="*/ 0 h 811369"/>
              <a:gd name="T2" fmla="*/ 219641 w 2370754"/>
              <a:gd name="T3" fmla="*/ 437372 h 811369"/>
              <a:gd name="T4" fmla="*/ 2367054 w 2370754"/>
              <a:gd name="T5" fmla="*/ 810427 h 81136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70754" h="811369">
                <a:moveTo>
                  <a:pt x="181346" y="0"/>
                </a:moveTo>
                <a:cubicBezTo>
                  <a:pt x="18214" y="151327"/>
                  <a:pt x="-144918" y="302654"/>
                  <a:pt x="219983" y="437882"/>
                </a:cubicBezTo>
                <a:cubicBezTo>
                  <a:pt x="584884" y="573110"/>
                  <a:pt x="1967216" y="422856"/>
                  <a:pt x="2370754" y="811369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66565" name="任意多边形 2"/>
          <p:cNvSpPr>
            <a:spLocks/>
          </p:cNvSpPr>
          <p:nvPr/>
        </p:nvSpPr>
        <p:spPr bwMode="auto">
          <a:xfrm>
            <a:off x="4295775" y="1763713"/>
            <a:ext cx="2170113" cy="631825"/>
          </a:xfrm>
          <a:custGeom>
            <a:avLst/>
            <a:gdLst>
              <a:gd name="T0" fmla="*/ 173140 w 2168681"/>
              <a:gd name="T1" fmla="*/ 0 h 631064"/>
              <a:gd name="T2" fmla="*/ 199000 w 2168681"/>
              <a:gd name="T3" fmla="*/ 389170 h 631064"/>
              <a:gd name="T4" fmla="*/ 2177288 w 2168681"/>
              <a:gd name="T5" fmla="*/ 635645 h 6310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8681" h="631064">
                <a:moveTo>
                  <a:pt x="172456" y="0"/>
                </a:moveTo>
                <a:cubicBezTo>
                  <a:pt x="18983" y="140594"/>
                  <a:pt x="-134490" y="281189"/>
                  <a:pt x="198214" y="386366"/>
                </a:cubicBezTo>
                <a:cubicBezTo>
                  <a:pt x="530918" y="491543"/>
                  <a:pt x="1825245" y="373487"/>
                  <a:pt x="2168681" y="631064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2209800" y="2524124"/>
            <a:ext cx="4800600" cy="67627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9288" y="1894959"/>
            <a:ext cx="1560512" cy="629165"/>
            <a:chOff x="649288" y="1894959"/>
            <a:chExt cx="1560512" cy="629165"/>
          </a:xfrm>
        </p:grpSpPr>
        <p:cxnSp>
          <p:nvCxnSpPr>
            <p:cNvPr id="4" name="直接箭头连接符 3"/>
            <p:cNvCxnSpPr/>
            <p:nvPr/>
          </p:nvCxnSpPr>
          <p:spPr bwMode="auto">
            <a:xfrm flipH="1" flipV="1">
              <a:off x="1639888" y="2264291"/>
              <a:ext cx="569912" cy="259833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 bwMode="auto">
            <a:xfrm>
              <a:off x="649288" y="1894959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Open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5800" y="2264291"/>
            <a:ext cx="990600" cy="1915041"/>
            <a:chOff x="685800" y="2264291"/>
            <a:chExt cx="990600" cy="1915041"/>
          </a:xfrm>
        </p:grpSpPr>
        <p:cxnSp>
          <p:nvCxnSpPr>
            <p:cNvPr id="8" name="直接箭头连接符 7"/>
            <p:cNvCxnSpPr>
              <a:stCxn id="5" idx="2"/>
            </p:cNvCxnSpPr>
            <p:nvPr/>
          </p:nvCxnSpPr>
          <p:spPr bwMode="auto">
            <a:xfrm>
              <a:off x="1144588" y="2264291"/>
              <a:ext cx="0" cy="1545709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685800" y="3810000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栈</a:t>
              </a: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644304" y="4264223"/>
            <a:ext cx="11082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入先出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4965879" y="327659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43600" y="3968908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965878" y="464182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43600" y="5301871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/>
      <p:bldP spid="14" grpId="1"/>
      <p:bldP spid="3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50875" y="762000"/>
            <a:ext cx="3844925" cy="530225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3200" b="1" smtClean="0">
                <a:latin typeface="楷体" panose="02010609060101010101" pitchFamily="49" charset="-122"/>
                <a:ea typeface="楷体" panose="02010609060101010101" pitchFamily="49" charset="-122"/>
              </a:rPr>
              <a:t>一、推理的基本概念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120" y="1752600"/>
            <a:ext cx="5791200" cy="1575431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什么是推理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推理方法及其分类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推理的控制策略及其分类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47163" y="1752601"/>
            <a:ext cx="8077200" cy="3886199"/>
          </a:xfrm>
        </p:spPr>
        <p:txBody>
          <a:bodyPr lIns="0" tIns="0" rIns="0" bIns="0"/>
          <a:lstStyle/>
          <a:p>
            <a:pPr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宽度优先：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尾部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；</a:t>
            </a:r>
            <a:endParaRPr lang="en-US" altLang="zh-CN" sz="20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深度优先：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搜索一旦进入某个分枝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就沿着该分枝一直向下搜索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若目标节点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恰好在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</a:t>
            </a:r>
            <a:r>
              <a:rPr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即能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较快得到解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lvl="1" eaLnBrk="1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若目标节点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此分枝上，且该分枝又是一个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无穷分枝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，则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71487" lvl="1" indent="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可能得到解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是不完备的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，即使问题有解，也不一定能求得解。</a:t>
            </a:r>
            <a:endParaRPr lang="zh-CN" altLang="en-US" sz="8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本质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以初始节点为根节点，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在状态空间图中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按照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原则，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生成一棵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搜索树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655638" y="914400"/>
            <a:ext cx="60833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深度优先</a:t>
            </a:r>
            <a:r>
              <a:rPr lang="zh-CN" altLang="en-US" dirty="0"/>
              <a:t>搜索与</a:t>
            </a:r>
            <a:r>
              <a:rPr lang="zh-CN" altLang="en-US" dirty="0">
                <a:solidFill>
                  <a:srgbClr val="FF0000"/>
                </a:solidFill>
              </a:rPr>
              <a:t>宽度优先</a:t>
            </a:r>
            <a:r>
              <a:rPr lang="zh-CN" altLang="en-US" dirty="0"/>
              <a:t>搜索的</a:t>
            </a:r>
            <a:r>
              <a:rPr lang="zh-CN" altLang="en-US" sz="2800" dirty="0">
                <a:solidFill>
                  <a:srgbClr val="FF0000"/>
                </a:solidFill>
              </a:rPr>
              <a:t>唯一区别</a:t>
            </a:r>
            <a:r>
              <a:rPr lang="zh-CN" altLang="en-US" dirty="0"/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762000" y="1006475"/>
            <a:ext cx="3048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4</a:t>
            </a:r>
            <a:r>
              <a:rPr lang="zh-CN" altLang="en-US"/>
              <a:t>、有界深度优先搜索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8741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2479" y="1908324"/>
                <a:ext cx="8153400" cy="2359620"/>
              </a:xfr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动机：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为避免搜索过程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沿无益路径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扩展下去，往往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设定一个节点扩展的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最大深度</a:t>
                </a:r>
                <a:r>
                  <a:rPr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思想：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对深度优先搜索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引入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搜索深度界限“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，当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搜索深度达到界限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lang="en-US" altLang="zh-CN" sz="20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     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仍未出现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目标节点时，就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换一个分枝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即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，沿路径回溯寻找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最近的兄弟节点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…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，再作搜索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28741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2479" y="1908324"/>
                <a:ext cx="8153400" cy="2359620"/>
              </a:xfrm>
              <a:blipFill rotWithShape="0">
                <a:blip r:embed="rId2"/>
                <a:stretch>
                  <a:fillRect l="-1868" t="-1550" r="-224" b="-4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ChangeArrowheads="1"/>
          </p:cNvSpPr>
          <p:nvPr/>
        </p:nvSpPr>
        <p:spPr bwMode="auto">
          <a:xfrm>
            <a:off x="685800" y="1001713"/>
            <a:ext cx="38100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/>
              <a:t>有界深度优先搜索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6963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78867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228600" y="381000"/>
            <a:ext cx="2819400" cy="457200"/>
          </a:xfrm>
        </p:spPr>
        <p:txBody>
          <a:bodyPr lIns="0" tIns="0" rIns="0" bIns="0"/>
          <a:lstStyle/>
          <a:p>
            <a:pPr eaLnBrk="1" hangingPunct="1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八数码问题：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i="1" baseline="-8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endParaRPr lang="zh-CN" altLang="en-US" sz="2400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1447800"/>
            <a:ext cx="3733800" cy="4114800"/>
            <a:chOff x="609600" y="1447800"/>
            <a:chExt cx="3733800" cy="4114800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V="1">
              <a:off x="609600" y="4648200"/>
              <a:ext cx="3810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 bwMode="auto">
            <a:xfrm flipV="1">
              <a:off x="990600" y="3581400"/>
              <a:ext cx="762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 bwMode="auto">
            <a:xfrm flipV="1">
              <a:off x="990600" y="2590800"/>
              <a:ext cx="1219200" cy="838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 flipV="1">
              <a:off x="2362200" y="1447800"/>
              <a:ext cx="1981200" cy="9906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762000" y="1006475"/>
            <a:ext cx="1905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5</a:t>
            </a:r>
            <a:r>
              <a:rPr lang="zh-CN" altLang="en-US" dirty="0"/>
              <a:t>、注意问题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Rectangle 5"/>
              <p:cNvSpPr>
                <a:spLocks noGrp="1" noChangeArrowheads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7886700" cy="3077766"/>
              </a:xfr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 如果问题有解，且“路径长度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”，则以上搜索过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程一定能求得解。</a:t>
                </a:r>
                <a:endParaRPr lang="en-US" altLang="zh-CN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None/>
                </a:pP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但，若“求解路径长度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en-US" altLang="zh-CN" sz="2400" b="1" i="1" baseline="-16000" dirty="0" smtClean="0"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，则上述搜索过程就得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200"/>
                  </a:spcAft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不到解。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深度界限选择的重要性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endParaRPr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 不过，要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恰当给出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的值</a:t>
                </a: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比较困难。否则，即使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能求出解，也不一定是最优解。（经验值、手工调整）</a:t>
                </a:r>
              </a:p>
            </p:txBody>
          </p:sp>
        </mc:Choice>
        <mc:Fallback xmlns="">
          <p:sp>
            <p:nvSpPr>
              <p:cNvPr id="7168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7886700" cy="3077766"/>
              </a:xfrm>
              <a:blipFill rotWithShape="0">
                <a:blip r:embed="rId2"/>
                <a:stretch>
                  <a:fillRect l="-2318" t="-1782" r="-1932" b="-2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42557"/>
            <a:ext cx="7848600" cy="355225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上述搜索方法的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核心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以初始节点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为根节点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按照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u="sng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既定的策略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对状态空间图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遍历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，并希望能够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尽早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发现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，从而找到解路径。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遍历策略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是固定的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，因此这类方法统称为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盲目搜索方法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盲目搜索具较大盲目性，面对较复杂问题，产生的无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用节点较多，效率不高。</a:t>
            </a:r>
          </a:p>
        </p:txBody>
      </p:sp>
      <p:sp>
        <p:nvSpPr>
          <p:cNvPr id="86019" name="Rectangle 5"/>
          <p:cNvSpPr>
            <a:spLocks noChangeArrowheads="1"/>
          </p:cNvSpPr>
          <p:nvPr/>
        </p:nvSpPr>
        <p:spPr bwMode="auto">
          <a:xfrm>
            <a:off x="685800" y="914400"/>
            <a:ext cx="38163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状态空间的盲目搜索</a:t>
            </a:r>
            <a:r>
              <a:rPr lang="zh-CN" altLang="en-US" sz="3200">
                <a:solidFill>
                  <a:srgbClr val="FF0000"/>
                </a:solidFill>
              </a:rPr>
              <a:t>小结</a:t>
            </a:r>
            <a:r>
              <a:rPr lang="zh-CN" altLang="en-US">
                <a:solidFill>
                  <a:schemeClr val="tx2"/>
                </a:solidFill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077200" cy="3072636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盲目搜索的效率较低，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耗费较多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计算时间和空间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若能找到一种方法，用于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提示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待扩展节点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的排列顺序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选择最有希望的节点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进行扩展，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搜索效率将大幅提高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很多情况下，可通过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来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确定节点的合理顺序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优先考虑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的搜索方法，称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有信息搜索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685800" y="838200"/>
            <a:ext cx="2667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chemeClr val="tx2"/>
                </a:solidFill>
              </a:rPr>
              <a:t>3.3 </a:t>
            </a:r>
            <a:r>
              <a:rPr lang="zh-CN" altLang="en-US" sz="2800">
                <a:solidFill>
                  <a:schemeClr val="tx2"/>
                </a:solidFill>
              </a:rPr>
              <a:t>启发式搜索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1819275"/>
            <a:ext cx="7772400" cy="3077766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盲目搜索中找到一个解，需扩展的节点数可能较多。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原因：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节点扩展次序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由既定策略而定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，未利用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参考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过程中，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已获得的某些信息</a:t>
            </a:r>
            <a:r>
              <a:rPr lang="en-US" altLang="zh-CN" sz="2400" b="1" u="sng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特性</a:t>
            </a:r>
            <a:r>
              <a:rPr lang="en-US" altLang="zh-CN" sz="2400" b="1" u="sng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因此，除较简单的问题外，一般需占用较多时间、空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间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或两者均有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，导致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系统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开销较大，效率较低。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762000" y="1006475"/>
            <a:ext cx="4800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3.3.1 </a:t>
            </a:r>
            <a:r>
              <a:rPr lang="zh-CN" altLang="en-US"/>
              <a:t>启发式搜索策略和估价函数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4284" y="1739525"/>
            <a:ext cx="7848600" cy="152605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通常，借助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具体问题领域的信息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简化搜索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这类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与具体问题领域相关的信息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利用启发信息的搜索方法，称为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启发式搜索方法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611746" y="3429791"/>
            <a:ext cx="7871138" cy="897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定义：</a:t>
            </a:r>
            <a:r>
              <a:rPr lang="zh-CN" altLang="en-US" dirty="0"/>
              <a:t>利用</a:t>
            </a:r>
            <a:r>
              <a:rPr lang="zh-CN" altLang="en-US" dirty="0" smtClean="0">
                <a:solidFill>
                  <a:srgbClr val="FF0000"/>
                </a:solidFill>
              </a:rPr>
              <a:t>问题所呈现出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00FF"/>
                </a:solidFill>
              </a:rPr>
              <a:t>某些特性</a:t>
            </a:r>
            <a:r>
              <a:rPr lang="zh-CN" altLang="en-US" dirty="0">
                <a:solidFill>
                  <a:srgbClr val="0000FF"/>
                </a:solidFill>
              </a:rPr>
              <a:t>信息</a:t>
            </a:r>
            <a:r>
              <a:rPr lang="zh-CN" altLang="en-US" dirty="0"/>
              <a:t>，引导搜索</a:t>
            </a:r>
            <a:r>
              <a:rPr lang="zh-CN" altLang="en-US" dirty="0">
                <a:solidFill>
                  <a:srgbClr val="FF0000"/>
                </a:solidFill>
              </a:rPr>
              <a:t>朝</a:t>
            </a:r>
            <a:r>
              <a:rPr lang="zh-CN" altLang="en-US" dirty="0" smtClean="0">
                <a:solidFill>
                  <a:srgbClr val="FF0000"/>
                </a:solidFill>
              </a:rPr>
              <a:t>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rgbClr val="FF0000"/>
                </a:solidFill>
              </a:rPr>
              <a:t>有希望</a:t>
            </a:r>
            <a:r>
              <a:rPr lang="zh-CN" altLang="en-US" dirty="0">
                <a:solidFill>
                  <a:srgbClr val="FF0000"/>
                </a:solidFill>
              </a:rPr>
              <a:t>的方向进行</a:t>
            </a:r>
            <a:r>
              <a:rPr lang="zh-CN" altLang="en-US" dirty="0"/>
              <a:t>。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34284" y="4495629"/>
            <a:ext cx="8128716" cy="89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强：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降低问题复杂度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无用节点少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搜索工作量小，但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可能找不到最优解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弱：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工作量加大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极限情况为盲目搜索，但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可能找到最优解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6430"/>
            <a:ext cx="7924800" cy="3713837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⑴、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确定扩展节点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的信息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决定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应该扩展的下一个节点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最有希望的节点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避免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宽度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深度优先搜索中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的盲目扩展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⑵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、决定生成哪些后继节点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的信息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在扩展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个节点的过程中，决定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应生成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该节点的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哪些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，避免盲目生成所有节点。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决定在扩展某个节点时，哪些节点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应从搜索树上删除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91139" name="Rectangle 5"/>
          <p:cNvSpPr>
            <a:spLocks noChangeArrowheads="1"/>
          </p:cNvSpPr>
          <p:nvPr/>
        </p:nvSpPr>
        <p:spPr bwMode="auto">
          <a:xfrm>
            <a:off x="685800" y="1006475"/>
            <a:ext cx="3429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/>
              <a:t>启发信息分类</a:t>
            </a:r>
            <a:r>
              <a:rPr lang="en-US" altLang="zh-CN" dirty="0"/>
              <a:t>(</a:t>
            </a:r>
            <a:r>
              <a:rPr lang="zh-CN" altLang="en-US" dirty="0"/>
              <a:t>按用途</a:t>
            </a:r>
            <a:r>
              <a:rPr lang="en-US" altLang="zh-CN" dirty="0"/>
              <a:t>):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682625" y="838200"/>
            <a:ext cx="1450975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、推理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8807" name="Text Box 7"/>
          <p:cNvSpPr txBox="1">
            <a:spLocks noChangeArrowheads="1"/>
          </p:cNvSpPr>
          <p:nvPr/>
        </p:nvSpPr>
        <p:spPr bwMode="auto">
          <a:xfrm>
            <a:off x="685800" y="1688205"/>
            <a:ext cx="7848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按照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某种策略，由已知判断，推出另一判断的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思维过程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中，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实现，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称为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智能系统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实际就是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一种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思维过程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5800" y="3539541"/>
            <a:ext cx="7620000" cy="1549252"/>
            <a:chOff x="685800" y="3785316"/>
            <a:chExt cx="7620000" cy="1549252"/>
          </a:xfrm>
        </p:grpSpPr>
        <p:sp>
          <p:nvSpPr>
            <p:cNvPr id="2" name="矩形 1"/>
            <p:cNvSpPr/>
            <p:nvPr/>
          </p:nvSpPr>
          <p:spPr>
            <a:xfrm>
              <a:off x="1066800" y="4318905"/>
              <a:ext cx="2404569" cy="1015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确定性推理</a:t>
              </a:r>
              <a:endPara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不确定性推理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85800" y="3785316"/>
              <a:ext cx="7620000" cy="5078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按</a:t>
              </a:r>
              <a:r>
                <a:rPr lang="zh-CN" altLang="en-US" sz="2000" u="sng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推理过程所</a:t>
              </a:r>
              <a:r>
                <a:rPr lang="zh-CN" altLang="en-US" sz="2000" u="sng" dirty="0">
                  <a:latin typeface="楷体" panose="02010609060101010101" pitchFamily="49" charset="-122"/>
                  <a:ea typeface="楷体" panose="02010609060101010101" pitchFamily="49" charset="-122"/>
                </a:rPr>
                <a:t>采</a:t>
              </a:r>
              <a:r>
                <a:rPr lang="zh-CN" altLang="en-US" sz="2000" u="sng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用知识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确定与否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，推理可分为：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85800" y="1831047"/>
            <a:ext cx="7848600" cy="213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利用上述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种启发信息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的状态空间搜索算法，即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选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择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的节点作为</a:t>
            </a:r>
            <a:r>
              <a:rPr lang="zh-CN" altLang="en-US" sz="2400" u="sng" dirty="0">
                <a:latin typeface="楷体_GB2312" pitchFamily="49" charset="-122"/>
                <a:ea typeface="楷体_GB2312" pitchFamily="49" charset="-122"/>
              </a:rPr>
              <a:t>下一个被扩展的</a:t>
            </a:r>
            <a:r>
              <a:rPr lang="zh-CN" altLang="en-US" sz="2400" u="sng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称为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</a:t>
            </a:r>
            <a:endParaRPr lang="en-US" altLang="zh-CN" sz="24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序搜索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Ordered search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估算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节点希望程度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重要性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的指标</a:t>
            </a:r>
            <a:r>
              <a:rPr lang="en-US" altLang="zh-CN" sz="2400" b="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16764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一般形式：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或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其中，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代价函数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85800" y="3657600"/>
            <a:ext cx="78486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目标节点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最优路径的代价估计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，体现了问题的启发性信息。</a:t>
            </a:r>
          </a:p>
        </p:txBody>
      </p:sp>
      <p:sp>
        <p:nvSpPr>
          <p:cNvPr id="93188" name="Rectangle 3"/>
          <p:cNvSpPr txBox="1">
            <a:spLocks noChangeArrowheads="1"/>
          </p:cNvSpPr>
          <p:nvPr/>
        </p:nvSpPr>
        <p:spPr bwMode="auto">
          <a:xfrm>
            <a:off x="685800" y="1066800"/>
            <a:ext cx="1524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42" y="196950"/>
            <a:ext cx="1976342" cy="133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967663" cy="2286000"/>
          </a:xfrm>
        </p:spPr>
        <p:txBody>
          <a:bodyPr lIns="0" tIns="0" rIns="0" bIns="0"/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错放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数码个数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计算初始状态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8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4211" name="Rectangle 43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zh-CN" altLang="en-US" dirty="0"/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94212" name="Group 44"/>
          <p:cNvGrpSpPr>
            <a:grpSpLocks/>
          </p:cNvGrpSpPr>
          <p:nvPr/>
        </p:nvGrpSpPr>
        <p:grpSpPr bwMode="auto">
          <a:xfrm>
            <a:off x="4876800" y="4206875"/>
            <a:ext cx="1295400" cy="1985963"/>
            <a:chOff x="1056" y="1536"/>
            <a:chExt cx="1008" cy="1448"/>
          </a:xfrm>
        </p:grpSpPr>
        <p:sp>
          <p:nvSpPr>
            <p:cNvPr id="94232" name="Rectangle 45"/>
            <p:cNvSpPr>
              <a:spLocks noChangeArrowheads="1"/>
            </p:cNvSpPr>
            <p:nvPr/>
          </p:nvSpPr>
          <p:spPr bwMode="auto">
            <a:xfrm>
              <a:off x="1728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33" name="Rectangle 46"/>
            <p:cNvSpPr>
              <a:spLocks noChangeArrowheads="1"/>
            </p:cNvSpPr>
            <p:nvPr/>
          </p:nvSpPr>
          <p:spPr bwMode="auto">
            <a:xfrm>
              <a:off x="1392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34" name="Rectangle 47"/>
            <p:cNvSpPr>
              <a:spLocks noChangeArrowheads="1"/>
            </p:cNvSpPr>
            <p:nvPr/>
          </p:nvSpPr>
          <p:spPr bwMode="auto">
            <a:xfrm>
              <a:off x="1056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35" name="Rectangle 48"/>
            <p:cNvSpPr>
              <a:spLocks noChangeArrowheads="1"/>
            </p:cNvSpPr>
            <p:nvPr/>
          </p:nvSpPr>
          <p:spPr bwMode="auto">
            <a:xfrm>
              <a:off x="1728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36" name="Rectangle 49"/>
            <p:cNvSpPr>
              <a:spLocks noChangeArrowheads="1"/>
            </p:cNvSpPr>
            <p:nvPr/>
          </p:nvSpPr>
          <p:spPr bwMode="auto">
            <a:xfrm>
              <a:off x="1392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7" name="Rectangle 50"/>
            <p:cNvSpPr>
              <a:spLocks noChangeArrowheads="1"/>
            </p:cNvSpPr>
            <p:nvPr/>
          </p:nvSpPr>
          <p:spPr bwMode="auto">
            <a:xfrm>
              <a:off x="1056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38" name="Rectangle 51"/>
            <p:cNvSpPr>
              <a:spLocks noChangeArrowheads="1"/>
            </p:cNvSpPr>
            <p:nvPr/>
          </p:nvSpPr>
          <p:spPr bwMode="auto">
            <a:xfrm>
              <a:off x="1728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39" name="Rectangle 52"/>
            <p:cNvSpPr>
              <a:spLocks noChangeArrowheads="1"/>
            </p:cNvSpPr>
            <p:nvPr/>
          </p:nvSpPr>
          <p:spPr bwMode="auto">
            <a:xfrm>
              <a:off x="1392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40" name="Rectangle 53"/>
            <p:cNvSpPr>
              <a:spLocks noChangeArrowheads="1"/>
            </p:cNvSpPr>
            <p:nvPr/>
          </p:nvSpPr>
          <p:spPr bwMode="auto">
            <a:xfrm>
              <a:off x="1056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41" name="Line 54"/>
            <p:cNvSpPr>
              <a:spLocks noChangeShapeType="1"/>
            </p:cNvSpPr>
            <p:nvPr/>
          </p:nvSpPr>
          <p:spPr bwMode="auto">
            <a:xfrm>
              <a:off x="1056" y="1536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2" name="Line 55"/>
            <p:cNvSpPr>
              <a:spLocks noChangeShapeType="1"/>
            </p:cNvSpPr>
            <p:nvPr/>
          </p:nvSpPr>
          <p:spPr bwMode="auto">
            <a:xfrm>
              <a:off x="1056" y="19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3" name="Line 56"/>
            <p:cNvSpPr>
              <a:spLocks noChangeShapeType="1"/>
            </p:cNvSpPr>
            <p:nvPr/>
          </p:nvSpPr>
          <p:spPr bwMode="auto">
            <a:xfrm>
              <a:off x="1056" y="2272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4" name="Line 57"/>
            <p:cNvSpPr>
              <a:spLocks noChangeShapeType="1"/>
            </p:cNvSpPr>
            <p:nvPr/>
          </p:nvSpPr>
          <p:spPr bwMode="auto">
            <a:xfrm>
              <a:off x="1056" y="2640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5" name="Line 58"/>
            <p:cNvSpPr>
              <a:spLocks noChangeShapeType="1"/>
            </p:cNvSpPr>
            <p:nvPr/>
          </p:nvSpPr>
          <p:spPr bwMode="auto">
            <a:xfrm>
              <a:off x="1056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6" name="Line 59"/>
            <p:cNvSpPr>
              <a:spLocks noChangeShapeType="1"/>
            </p:cNvSpPr>
            <p:nvPr/>
          </p:nvSpPr>
          <p:spPr bwMode="auto">
            <a:xfrm>
              <a:off x="1392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7" name="Line 60"/>
            <p:cNvSpPr>
              <a:spLocks noChangeShapeType="1"/>
            </p:cNvSpPr>
            <p:nvPr/>
          </p:nvSpPr>
          <p:spPr bwMode="auto">
            <a:xfrm>
              <a:off x="1728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8" name="Line 61"/>
            <p:cNvSpPr>
              <a:spLocks noChangeShapeType="1"/>
            </p:cNvSpPr>
            <p:nvPr/>
          </p:nvSpPr>
          <p:spPr bwMode="auto">
            <a:xfrm>
              <a:off x="2064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9" name="Rectangle 62"/>
            <p:cNvSpPr>
              <a:spLocks noChangeArrowheads="1"/>
            </p:cNvSpPr>
            <p:nvPr/>
          </p:nvSpPr>
          <p:spPr bwMode="auto">
            <a:xfrm>
              <a:off x="1478" y="2718"/>
              <a:ext cx="212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94213" name="Group 63"/>
          <p:cNvGrpSpPr>
            <a:grpSpLocks/>
          </p:cNvGrpSpPr>
          <p:nvPr/>
        </p:nvGrpSpPr>
        <p:grpSpPr bwMode="auto">
          <a:xfrm>
            <a:off x="7086600" y="4191000"/>
            <a:ext cx="1371600" cy="1944688"/>
            <a:chOff x="1776" y="1392"/>
            <a:chExt cx="1104" cy="1444"/>
          </a:xfrm>
        </p:grpSpPr>
        <p:sp>
          <p:nvSpPr>
            <p:cNvPr id="94214" name="Rectangle 64"/>
            <p:cNvSpPr>
              <a:spLocks noChangeArrowheads="1"/>
            </p:cNvSpPr>
            <p:nvPr/>
          </p:nvSpPr>
          <p:spPr bwMode="auto">
            <a:xfrm>
              <a:off x="2499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15" name="Rectangle 65"/>
            <p:cNvSpPr>
              <a:spLocks noChangeArrowheads="1"/>
            </p:cNvSpPr>
            <p:nvPr/>
          </p:nvSpPr>
          <p:spPr bwMode="auto">
            <a:xfrm>
              <a:off x="2118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16" name="Rectangle 66"/>
            <p:cNvSpPr>
              <a:spLocks noChangeArrowheads="1"/>
            </p:cNvSpPr>
            <p:nvPr/>
          </p:nvSpPr>
          <p:spPr bwMode="auto">
            <a:xfrm>
              <a:off x="1776" y="2128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17" name="Rectangle 67"/>
            <p:cNvSpPr>
              <a:spLocks noChangeArrowheads="1"/>
            </p:cNvSpPr>
            <p:nvPr/>
          </p:nvSpPr>
          <p:spPr bwMode="auto">
            <a:xfrm>
              <a:off x="2499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18" name="Rectangle 68"/>
            <p:cNvSpPr>
              <a:spLocks noChangeArrowheads="1"/>
            </p:cNvSpPr>
            <p:nvPr/>
          </p:nvSpPr>
          <p:spPr bwMode="auto">
            <a:xfrm>
              <a:off x="2118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9" name="Rectangle 69"/>
            <p:cNvSpPr>
              <a:spLocks noChangeArrowheads="1"/>
            </p:cNvSpPr>
            <p:nvPr/>
          </p:nvSpPr>
          <p:spPr bwMode="auto">
            <a:xfrm>
              <a:off x="1776" y="1760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20" name="Rectangle 70"/>
            <p:cNvSpPr>
              <a:spLocks noChangeArrowheads="1"/>
            </p:cNvSpPr>
            <p:nvPr/>
          </p:nvSpPr>
          <p:spPr bwMode="auto">
            <a:xfrm>
              <a:off x="2499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21" name="Rectangle 71"/>
            <p:cNvSpPr>
              <a:spLocks noChangeArrowheads="1"/>
            </p:cNvSpPr>
            <p:nvPr/>
          </p:nvSpPr>
          <p:spPr bwMode="auto">
            <a:xfrm>
              <a:off x="2118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22" name="Rectangle 72"/>
            <p:cNvSpPr>
              <a:spLocks noChangeArrowheads="1"/>
            </p:cNvSpPr>
            <p:nvPr/>
          </p:nvSpPr>
          <p:spPr bwMode="auto">
            <a:xfrm>
              <a:off x="1776" y="1392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23" name="Line 73"/>
            <p:cNvSpPr>
              <a:spLocks noChangeShapeType="1"/>
            </p:cNvSpPr>
            <p:nvPr/>
          </p:nvSpPr>
          <p:spPr bwMode="auto">
            <a:xfrm>
              <a:off x="1776" y="1392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4" name="Line 74"/>
            <p:cNvSpPr>
              <a:spLocks noChangeShapeType="1"/>
            </p:cNvSpPr>
            <p:nvPr/>
          </p:nvSpPr>
          <p:spPr bwMode="auto">
            <a:xfrm>
              <a:off x="1776" y="1760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5" name="Line 75"/>
            <p:cNvSpPr>
              <a:spLocks noChangeShapeType="1"/>
            </p:cNvSpPr>
            <p:nvPr/>
          </p:nvSpPr>
          <p:spPr bwMode="auto">
            <a:xfrm>
              <a:off x="1776" y="2128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6" name="Line 76"/>
            <p:cNvSpPr>
              <a:spLocks noChangeShapeType="1"/>
            </p:cNvSpPr>
            <p:nvPr/>
          </p:nvSpPr>
          <p:spPr bwMode="auto">
            <a:xfrm>
              <a:off x="1776" y="2496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7" name="Line 77"/>
            <p:cNvSpPr>
              <a:spLocks noChangeShapeType="1"/>
            </p:cNvSpPr>
            <p:nvPr/>
          </p:nvSpPr>
          <p:spPr bwMode="auto">
            <a:xfrm>
              <a:off x="1776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8" name="Line 78"/>
            <p:cNvSpPr>
              <a:spLocks noChangeShapeType="1"/>
            </p:cNvSpPr>
            <p:nvPr/>
          </p:nvSpPr>
          <p:spPr bwMode="auto">
            <a:xfrm>
              <a:off x="2118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9" name="Line 79"/>
            <p:cNvSpPr>
              <a:spLocks noChangeShapeType="1"/>
            </p:cNvSpPr>
            <p:nvPr/>
          </p:nvSpPr>
          <p:spPr bwMode="auto">
            <a:xfrm>
              <a:off x="2499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0" name="Line 80"/>
            <p:cNvSpPr>
              <a:spLocks noChangeShapeType="1"/>
            </p:cNvSpPr>
            <p:nvPr/>
          </p:nvSpPr>
          <p:spPr bwMode="auto">
            <a:xfrm>
              <a:off x="2880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1" name="Rectangle 81"/>
            <p:cNvSpPr>
              <a:spLocks noChangeArrowheads="1"/>
            </p:cNvSpPr>
            <p:nvPr/>
          </p:nvSpPr>
          <p:spPr bwMode="auto">
            <a:xfrm>
              <a:off x="2226" y="2565"/>
              <a:ext cx="22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9001" y="571903"/>
            <a:ext cx="5183528" cy="1714097"/>
            <a:chOff x="3429001" y="571903"/>
            <a:chExt cx="5183528" cy="1714097"/>
          </a:xfrm>
        </p:grpSpPr>
        <p:sp>
          <p:nvSpPr>
            <p:cNvPr id="42" name="矩形 41"/>
            <p:cNvSpPr/>
            <p:nvPr/>
          </p:nvSpPr>
          <p:spPr>
            <a:xfrm>
              <a:off x="6460978" y="571903"/>
              <a:ext cx="21515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f(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g(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h(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429001" y="1033568"/>
              <a:ext cx="4724399" cy="1252432"/>
              <a:chOff x="3429001" y="1033568"/>
              <a:chExt cx="4724399" cy="1252432"/>
            </a:xfrm>
          </p:grpSpPr>
          <p:cxnSp>
            <p:nvCxnSpPr>
              <p:cNvPr id="5" name="直接箭头连接符 4"/>
              <p:cNvCxnSpPr>
                <a:stCxn id="42" idx="2"/>
              </p:cNvCxnSpPr>
              <p:nvPr/>
            </p:nvCxnSpPr>
            <p:spPr bwMode="auto">
              <a:xfrm flipH="1">
                <a:off x="3429001" y="1033568"/>
                <a:ext cx="4107753" cy="1252432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 bwMode="auto">
              <a:xfrm flipH="1">
                <a:off x="4267200" y="1033568"/>
                <a:ext cx="3886200" cy="1252432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7118310" y="2384879"/>
            <a:ext cx="1674861" cy="670563"/>
            <a:chOff x="7118310" y="2384879"/>
            <a:chExt cx="1674861" cy="670563"/>
          </a:xfrm>
        </p:grpSpPr>
        <p:sp>
          <p:nvSpPr>
            <p:cNvPr id="2" name="线形标注 2(带强调线) 1"/>
            <p:cNvSpPr/>
            <p:nvPr/>
          </p:nvSpPr>
          <p:spPr bwMode="auto">
            <a:xfrm>
              <a:off x="7118310" y="2384879"/>
              <a:ext cx="866539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9238"/>
                <a:gd name="adj6" fmla="val -8679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已扩展</a:t>
              </a:r>
            </a:p>
          </p:txBody>
        </p:sp>
        <p:sp>
          <p:nvSpPr>
            <p:cNvPr id="48" name="线形标注 2(带强调线) 47"/>
            <p:cNvSpPr/>
            <p:nvPr/>
          </p:nvSpPr>
          <p:spPr bwMode="auto">
            <a:xfrm>
              <a:off x="8153401" y="2747665"/>
              <a:ext cx="639770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5976"/>
                <a:gd name="adj6" fmla="val -25193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估计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601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3278" y="1114425"/>
                <a:ext cx="5831321" cy="3975100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解：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根据问题呈现信息，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取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g(n)=d(n)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h(n)=W(n)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① 用从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到节点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路径上的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单位代价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表示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实际代价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spcAft>
                    <a:spcPts val="1200"/>
                  </a:spcAft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② 用节点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启发信息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③ 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，某个节点中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数码个数越多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说明它</a:t>
                </a:r>
                <a:r>
                  <a:rPr kumimoji="1"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离目标节点</a:t>
                </a:r>
                <a:r>
                  <a:rPr kumimoji="1" lang="zh-CN" altLang="en-US" sz="2000" b="1" u="sng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越远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（代价估计越大）。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④ 对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于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初始节点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d(S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W(S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)=3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p"/>
                </a:pP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因此，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𝐟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𝒅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𝑾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(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𝟎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</m:oMath>
                </a14:m>
                <a:r>
                  <a:rPr kumimoji="1"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endParaRPr kumimoji="1" lang="zh-CN" altLang="en-US" sz="2000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860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3278" y="1114425"/>
                <a:ext cx="5831321" cy="3975100"/>
              </a:xfrm>
              <a:blipFill rotWithShape="0">
                <a:blip r:embed="rId2"/>
                <a:stretch>
                  <a:fillRect l="-3033" r="-3556" b="-2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235" name="Group 45"/>
          <p:cNvGrpSpPr>
            <a:grpSpLocks/>
          </p:cNvGrpSpPr>
          <p:nvPr/>
        </p:nvGrpSpPr>
        <p:grpSpPr bwMode="auto">
          <a:xfrm>
            <a:off x="6629400" y="762000"/>
            <a:ext cx="2133600" cy="2362200"/>
            <a:chOff x="4176" y="480"/>
            <a:chExt cx="1344" cy="1488"/>
          </a:xfrm>
        </p:grpSpPr>
        <p:sp>
          <p:nvSpPr>
            <p:cNvPr id="95256" name="Rectangle 23"/>
            <p:cNvSpPr>
              <a:spLocks noChangeArrowheads="1"/>
            </p:cNvSpPr>
            <p:nvPr/>
          </p:nvSpPr>
          <p:spPr bwMode="auto">
            <a:xfrm>
              <a:off x="5072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57" name="Rectangle 24"/>
            <p:cNvSpPr>
              <a:spLocks noChangeArrowheads="1"/>
            </p:cNvSpPr>
            <p:nvPr/>
          </p:nvSpPr>
          <p:spPr bwMode="auto">
            <a:xfrm>
              <a:off x="4624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58" name="Rectangle 25"/>
            <p:cNvSpPr>
              <a:spLocks noChangeArrowheads="1"/>
            </p:cNvSpPr>
            <p:nvPr/>
          </p:nvSpPr>
          <p:spPr bwMode="auto">
            <a:xfrm>
              <a:off x="4176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59" name="Rectangle 26"/>
            <p:cNvSpPr>
              <a:spLocks noChangeArrowheads="1"/>
            </p:cNvSpPr>
            <p:nvPr/>
          </p:nvSpPr>
          <p:spPr bwMode="auto">
            <a:xfrm>
              <a:off x="5072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60" name="Rectangle 27"/>
            <p:cNvSpPr>
              <a:spLocks noChangeArrowheads="1"/>
            </p:cNvSpPr>
            <p:nvPr/>
          </p:nvSpPr>
          <p:spPr bwMode="auto">
            <a:xfrm>
              <a:off x="4624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61" name="Rectangle 28"/>
            <p:cNvSpPr>
              <a:spLocks noChangeArrowheads="1"/>
            </p:cNvSpPr>
            <p:nvPr/>
          </p:nvSpPr>
          <p:spPr bwMode="auto">
            <a:xfrm>
              <a:off x="4176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62" name="Rectangle 29"/>
            <p:cNvSpPr>
              <a:spLocks noChangeArrowheads="1"/>
            </p:cNvSpPr>
            <p:nvPr/>
          </p:nvSpPr>
          <p:spPr bwMode="auto">
            <a:xfrm>
              <a:off x="5072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63" name="Rectangle 30"/>
            <p:cNvSpPr>
              <a:spLocks noChangeArrowheads="1"/>
            </p:cNvSpPr>
            <p:nvPr/>
          </p:nvSpPr>
          <p:spPr bwMode="auto">
            <a:xfrm>
              <a:off x="4624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64" name="Rectangle 31"/>
            <p:cNvSpPr>
              <a:spLocks noChangeArrowheads="1"/>
            </p:cNvSpPr>
            <p:nvPr/>
          </p:nvSpPr>
          <p:spPr bwMode="auto">
            <a:xfrm>
              <a:off x="4176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65" name="Line 32"/>
            <p:cNvSpPr>
              <a:spLocks noChangeShapeType="1"/>
            </p:cNvSpPr>
            <p:nvPr/>
          </p:nvSpPr>
          <p:spPr bwMode="auto">
            <a:xfrm>
              <a:off x="4176" y="480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6" name="Line 33"/>
            <p:cNvSpPr>
              <a:spLocks noChangeShapeType="1"/>
            </p:cNvSpPr>
            <p:nvPr/>
          </p:nvSpPr>
          <p:spPr bwMode="auto">
            <a:xfrm>
              <a:off x="4176" y="883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7" name="Line 34"/>
            <p:cNvSpPr>
              <a:spLocks noChangeShapeType="1"/>
            </p:cNvSpPr>
            <p:nvPr/>
          </p:nvSpPr>
          <p:spPr bwMode="auto">
            <a:xfrm>
              <a:off x="4176" y="1286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8" name="Line 35"/>
            <p:cNvSpPr>
              <a:spLocks noChangeShapeType="1"/>
            </p:cNvSpPr>
            <p:nvPr/>
          </p:nvSpPr>
          <p:spPr bwMode="auto">
            <a:xfrm>
              <a:off x="4176" y="1689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9" name="Line 36"/>
            <p:cNvSpPr>
              <a:spLocks noChangeShapeType="1"/>
            </p:cNvSpPr>
            <p:nvPr/>
          </p:nvSpPr>
          <p:spPr bwMode="auto">
            <a:xfrm>
              <a:off x="4176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0" name="Line 37"/>
            <p:cNvSpPr>
              <a:spLocks noChangeShapeType="1"/>
            </p:cNvSpPr>
            <p:nvPr/>
          </p:nvSpPr>
          <p:spPr bwMode="auto">
            <a:xfrm>
              <a:off x="4624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1" name="Line 38"/>
            <p:cNvSpPr>
              <a:spLocks noChangeShapeType="1"/>
            </p:cNvSpPr>
            <p:nvPr/>
          </p:nvSpPr>
          <p:spPr bwMode="auto">
            <a:xfrm>
              <a:off x="5072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2" name="Line 39"/>
            <p:cNvSpPr>
              <a:spLocks noChangeShapeType="1"/>
            </p:cNvSpPr>
            <p:nvPr/>
          </p:nvSpPr>
          <p:spPr bwMode="auto">
            <a:xfrm>
              <a:off x="5520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3" name="Rectangle 40"/>
            <p:cNvSpPr>
              <a:spLocks noChangeArrowheads="1"/>
            </p:cNvSpPr>
            <p:nvPr/>
          </p:nvSpPr>
          <p:spPr bwMode="auto">
            <a:xfrm>
              <a:off x="4704" y="168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</p:grpSp>
      <p:grpSp>
        <p:nvGrpSpPr>
          <p:cNvPr id="95236" name="Group 46"/>
          <p:cNvGrpSpPr>
            <a:grpSpLocks/>
          </p:cNvGrpSpPr>
          <p:nvPr/>
        </p:nvGrpSpPr>
        <p:grpSpPr bwMode="auto">
          <a:xfrm>
            <a:off x="6629400" y="3810000"/>
            <a:ext cx="2133600" cy="2362200"/>
            <a:chOff x="4176" y="2448"/>
            <a:chExt cx="1344" cy="1488"/>
          </a:xfrm>
        </p:grpSpPr>
        <p:sp>
          <p:nvSpPr>
            <p:cNvPr id="95238" name="Rectangle 5"/>
            <p:cNvSpPr>
              <a:spLocks noChangeArrowheads="1"/>
            </p:cNvSpPr>
            <p:nvPr/>
          </p:nvSpPr>
          <p:spPr bwMode="auto">
            <a:xfrm>
              <a:off x="5056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39" name="Rectangle 6"/>
            <p:cNvSpPr>
              <a:spLocks noChangeArrowheads="1"/>
            </p:cNvSpPr>
            <p:nvPr/>
          </p:nvSpPr>
          <p:spPr bwMode="auto">
            <a:xfrm>
              <a:off x="4592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40" name="Rectangle 7"/>
            <p:cNvSpPr>
              <a:spLocks noChangeArrowheads="1"/>
            </p:cNvSpPr>
            <p:nvPr/>
          </p:nvSpPr>
          <p:spPr bwMode="auto">
            <a:xfrm>
              <a:off x="4176" y="3254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41" name="Rectangle 8"/>
            <p:cNvSpPr>
              <a:spLocks noChangeArrowheads="1"/>
            </p:cNvSpPr>
            <p:nvPr/>
          </p:nvSpPr>
          <p:spPr bwMode="auto">
            <a:xfrm>
              <a:off x="5056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42" name="Rectangle 9"/>
            <p:cNvSpPr>
              <a:spLocks noChangeArrowheads="1"/>
            </p:cNvSpPr>
            <p:nvPr/>
          </p:nvSpPr>
          <p:spPr bwMode="auto">
            <a:xfrm>
              <a:off x="4592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43" name="Rectangle 10"/>
            <p:cNvSpPr>
              <a:spLocks noChangeArrowheads="1"/>
            </p:cNvSpPr>
            <p:nvPr/>
          </p:nvSpPr>
          <p:spPr bwMode="auto">
            <a:xfrm>
              <a:off x="4176" y="2851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44" name="Rectangle 11"/>
            <p:cNvSpPr>
              <a:spLocks noChangeArrowheads="1"/>
            </p:cNvSpPr>
            <p:nvPr/>
          </p:nvSpPr>
          <p:spPr bwMode="auto">
            <a:xfrm>
              <a:off x="5056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45" name="Rectangle 12"/>
            <p:cNvSpPr>
              <a:spLocks noChangeArrowheads="1"/>
            </p:cNvSpPr>
            <p:nvPr/>
          </p:nvSpPr>
          <p:spPr bwMode="auto">
            <a:xfrm>
              <a:off x="4592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46" name="Rectangle 13"/>
            <p:cNvSpPr>
              <a:spLocks noChangeArrowheads="1"/>
            </p:cNvSpPr>
            <p:nvPr/>
          </p:nvSpPr>
          <p:spPr bwMode="auto">
            <a:xfrm>
              <a:off x="4176" y="2448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47" name="Line 14"/>
            <p:cNvSpPr>
              <a:spLocks noChangeShapeType="1"/>
            </p:cNvSpPr>
            <p:nvPr/>
          </p:nvSpPr>
          <p:spPr bwMode="auto">
            <a:xfrm>
              <a:off x="4176" y="2448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8" name="Line 15"/>
            <p:cNvSpPr>
              <a:spLocks noChangeShapeType="1"/>
            </p:cNvSpPr>
            <p:nvPr/>
          </p:nvSpPr>
          <p:spPr bwMode="auto">
            <a:xfrm>
              <a:off x="4176" y="2851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9" name="Line 16"/>
            <p:cNvSpPr>
              <a:spLocks noChangeShapeType="1"/>
            </p:cNvSpPr>
            <p:nvPr/>
          </p:nvSpPr>
          <p:spPr bwMode="auto">
            <a:xfrm>
              <a:off x="4176" y="3254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Line 17"/>
            <p:cNvSpPr>
              <a:spLocks noChangeShapeType="1"/>
            </p:cNvSpPr>
            <p:nvPr/>
          </p:nvSpPr>
          <p:spPr bwMode="auto">
            <a:xfrm>
              <a:off x="4176" y="3657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1" name="Line 18"/>
            <p:cNvSpPr>
              <a:spLocks noChangeShapeType="1"/>
            </p:cNvSpPr>
            <p:nvPr/>
          </p:nvSpPr>
          <p:spPr bwMode="auto">
            <a:xfrm>
              <a:off x="4176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2" name="Line 19"/>
            <p:cNvSpPr>
              <a:spLocks noChangeShapeType="1"/>
            </p:cNvSpPr>
            <p:nvPr/>
          </p:nvSpPr>
          <p:spPr bwMode="auto">
            <a:xfrm>
              <a:off x="4592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3" name="Line 20"/>
            <p:cNvSpPr>
              <a:spLocks noChangeShapeType="1"/>
            </p:cNvSpPr>
            <p:nvPr/>
          </p:nvSpPr>
          <p:spPr bwMode="auto">
            <a:xfrm>
              <a:off x="5056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4" name="Line 21"/>
            <p:cNvSpPr>
              <a:spLocks noChangeShapeType="1"/>
            </p:cNvSpPr>
            <p:nvPr/>
          </p:nvSpPr>
          <p:spPr bwMode="auto">
            <a:xfrm>
              <a:off x="5520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5" name="Rectangle 41"/>
            <p:cNvSpPr>
              <a:spLocks noChangeArrowheads="1"/>
            </p:cNvSpPr>
            <p:nvPr/>
          </p:nvSpPr>
          <p:spPr bwMode="auto">
            <a:xfrm>
              <a:off x="4704" y="364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g</a:t>
              </a:r>
            </a:p>
          </p:txBody>
        </p:sp>
      </p:grpSp>
      <p:cxnSp>
        <p:nvCxnSpPr>
          <p:cNvPr id="6" name="直接箭头连接符 5"/>
          <p:cNvCxnSpPr/>
          <p:nvPr/>
        </p:nvCxnSpPr>
        <p:spPr bwMode="auto">
          <a:xfrm>
            <a:off x="7696200" y="3219450"/>
            <a:ext cx="0" cy="457200"/>
          </a:xfrm>
          <a:prstGeom prst="straightConnector1">
            <a:avLst/>
          </a:prstGeom>
          <a:ln w="25400">
            <a:prstDash val="soli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55714" y="546556"/>
            <a:ext cx="381148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估价函数：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70462" y="1821706"/>
            <a:ext cx="8131175" cy="3334246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又称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最佳优先搜索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选择最有希望的节点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作为下一个要扩展的节点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质：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en-US" altLang="zh-CN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，作为下一个要扩展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按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值对节点由小到大排序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的确定：一个节点的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希望程度越大，其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值就越小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结论：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被选为扩展的节点，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估价函数值最小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6259" name="Rectangle 7"/>
          <p:cNvSpPr>
            <a:spLocks noChangeArrowheads="1"/>
          </p:cNvSpPr>
          <p:nvPr/>
        </p:nvSpPr>
        <p:spPr bwMode="auto">
          <a:xfrm>
            <a:off x="685800" y="9144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3.3.2 </a:t>
            </a:r>
            <a:r>
              <a:rPr lang="zh-CN" altLang="en-US"/>
              <a:t>有序搜索</a:t>
            </a:r>
          </a:p>
        </p:txBody>
      </p:sp>
      <p:sp>
        <p:nvSpPr>
          <p:cNvPr id="2" name="椭圆形标注 1"/>
          <p:cNvSpPr/>
          <p:nvPr/>
        </p:nvSpPr>
        <p:spPr bwMode="auto">
          <a:xfrm>
            <a:off x="6324600" y="753269"/>
            <a:ext cx="838200" cy="692150"/>
          </a:xfrm>
          <a:prstGeom prst="wedgeEllipseCallout">
            <a:avLst>
              <a:gd name="adj1" fmla="val -253023"/>
              <a:gd name="adj2" fmla="val 27965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  <a:effectLst/>
          <a:extLst/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sz="3200" dirty="0"/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4"/>
          <p:cNvSpPr>
            <a:spLocks noGrp="1" noChangeArrowheads="1"/>
          </p:cNvSpPr>
          <p:nvPr>
            <p:ph type="title"/>
          </p:nvPr>
        </p:nvSpPr>
        <p:spPr>
          <a:xfrm>
            <a:off x="727075" y="990600"/>
            <a:ext cx="2930525" cy="457200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有序搜索框图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动态：</a:t>
            </a:r>
          </a:p>
        </p:txBody>
      </p:sp>
      <p:pic>
        <p:nvPicPr>
          <p:cNvPr id="691205" name="Picture 5" descr="图3．10有序搜索算法框图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1752600"/>
            <a:ext cx="4876800" cy="426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6689680" cy="6169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rgbClr val="FF0000"/>
                </a:solidFill>
              </a:rPr>
              <a:t>例：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</a:t>
            </a:r>
            <a:r>
              <a:rPr kumimoji="1" lang="zh-CN" altLang="en-US" dirty="0"/>
              <a:t>问题</a:t>
            </a:r>
          </a:p>
        </p:txBody>
      </p:sp>
      <p:sp>
        <p:nvSpPr>
          <p:cNvPr id="99331" name="Rectangle 5"/>
          <p:cNvSpPr>
            <a:spLocks noChangeArrowheads="1"/>
          </p:cNvSpPr>
          <p:nvPr/>
        </p:nvSpPr>
        <p:spPr bwMode="auto">
          <a:xfrm>
            <a:off x="685800" y="1828800"/>
            <a:ext cx="79248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估价函数：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f(n)= d(n) + W(n)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1" lang="en-US" altLang="zh-CN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的深度；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kumimoji="1"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：不在位的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棋子数。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332" name="Line 22"/>
          <p:cNvSpPr>
            <a:spLocks noChangeShapeType="1"/>
          </p:cNvSpPr>
          <p:nvPr/>
        </p:nvSpPr>
        <p:spPr bwMode="auto">
          <a:xfrm>
            <a:off x="4724400" y="3927475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9333" name="Group 43"/>
          <p:cNvGrpSpPr>
            <a:grpSpLocks/>
          </p:cNvGrpSpPr>
          <p:nvPr/>
        </p:nvGrpSpPr>
        <p:grpSpPr bwMode="auto">
          <a:xfrm>
            <a:off x="5994402" y="3276600"/>
            <a:ext cx="1668463" cy="1920875"/>
            <a:chOff x="3152" y="1942"/>
            <a:chExt cx="1051" cy="1210"/>
          </a:xfrm>
        </p:grpSpPr>
        <p:grpSp>
          <p:nvGrpSpPr>
            <p:cNvPr id="99351" name="Group 7"/>
            <p:cNvGrpSpPr>
              <a:grpSpLocks/>
            </p:cNvGrpSpPr>
            <p:nvPr/>
          </p:nvGrpSpPr>
          <p:grpSpPr bwMode="auto">
            <a:xfrm>
              <a:off x="3291" y="1942"/>
              <a:ext cx="912" cy="877"/>
              <a:chOff x="3504" y="1235"/>
              <a:chExt cx="912" cy="877"/>
            </a:xfrm>
          </p:grpSpPr>
          <p:grpSp>
            <p:nvGrpSpPr>
              <p:cNvPr id="99353" name="Group 8"/>
              <p:cNvGrpSpPr>
                <a:grpSpLocks/>
              </p:cNvGrpSpPr>
              <p:nvPr/>
            </p:nvGrpSpPr>
            <p:grpSpPr bwMode="auto">
              <a:xfrm>
                <a:off x="3504" y="1248"/>
                <a:ext cx="912" cy="864"/>
                <a:chOff x="1536" y="2304"/>
                <a:chExt cx="432" cy="432"/>
              </a:xfrm>
            </p:grpSpPr>
            <p:sp>
              <p:nvSpPr>
                <p:cNvPr id="99362" name="Rectangle 9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63" name="Line 10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4" name="Line 11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5" name="Line 12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6" name="Line 13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9354" name="Text Box 14"/>
              <p:cNvSpPr txBox="1">
                <a:spLocks noChangeArrowheads="1"/>
              </p:cNvSpPr>
              <p:nvPr/>
            </p:nvSpPr>
            <p:spPr bwMode="auto">
              <a:xfrm>
                <a:off x="3552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55" name="Text Box 15"/>
              <p:cNvSpPr txBox="1">
                <a:spLocks noChangeArrowheads="1"/>
              </p:cNvSpPr>
              <p:nvPr/>
            </p:nvSpPr>
            <p:spPr bwMode="auto">
              <a:xfrm>
                <a:off x="3840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56" name="Text Box 16"/>
              <p:cNvSpPr txBox="1">
                <a:spLocks noChangeArrowheads="1"/>
              </p:cNvSpPr>
              <p:nvPr/>
            </p:nvSpPr>
            <p:spPr bwMode="auto">
              <a:xfrm>
                <a:off x="4176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57" name="Text Box 17"/>
              <p:cNvSpPr txBox="1">
                <a:spLocks noChangeArrowheads="1"/>
              </p:cNvSpPr>
              <p:nvPr/>
            </p:nvSpPr>
            <p:spPr bwMode="auto">
              <a:xfrm>
                <a:off x="3552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58" name="Text Box 18"/>
              <p:cNvSpPr txBox="1">
                <a:spLocks noChangeArrowheads="1"/>
              </p:cNvSpPr>
              <p:nvPr/>
            </p:nvSpPr>
            <p:spPr bwMode="auto">
              <a:xfrm>
                <a:off x="4176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59" name="Text Box 19"/>
              <p:cNvSpPr txBox="1">
                <a:spLocks noChangeArrowheads="1"/>
              </p:cNvSpPr>
              <p:nvPr/>
            </p:nvSpPr>
            <p:spPr bwMode="auto">
              <a:xfrm>
                <a:off x="4176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60" name="Text Box 20"/>
              <p:cNvSpPr txBox="1">
                <a:spLocks noChangeArrowheads="1"/>
              </p:cNvSpPr>
              <p:nvPr/>
            </p:nvSpPr>
            <p:spPr bwMode="auto">
              <a:xfrm>
                <a:off x="3840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61" name="Text Box 21"/>
              <p:cNvSpPr txBox="1">
                <a:spLocks noChangeArrowheads="1"/>
              </p:cNvSpPr>
              <p:nvPr/>
            </p:nvSpPr>
            <p:spPr bwMode="auto">
              <a:xfrm>
                <a:off x="3552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5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（目标状态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52" name="Text 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9506" t="-28571" r="-25856" b="-3035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334" name="Group 42"/>
          <p:cNvGrpSpPr>
            <a:grpSpLocks/>
          </p:cNvGrpSpPr>
          <p:nvPr/>
        </p:nvGrpSpPr>
        <p:grpSpPr bwMode="auto">
          <a:xfrm>
            <a:off x="2781657" y="3297237"/>
            <a:ext cx="1637943" cy="1824062"/>
            <a:chOff x="1125" y="1955"/>
            <a:chExt cx="1035" cy="1187"/>
          </a:xfrm>
        </p:grpSpPr>
        <p:grpSp>
          <p:nvGrpSpPr>
            <p:cNvPr id="99335" name="Group 41"/>
            <p:cNvGrpSpPr>
              <a:grpSpLocks/>
            </p:cNvGrpSpPr>
            <p:nvPr/>
          </p:nvGrpSpPr>
          <p:grpSpPr bwMode="auto">
            <a:xfrm>
              <a:off x="1248" y="1955"/>
              <a:ext cx="912" cy="864"/>
              <a:chOff x="1248" y="1955"/>
              <a:chExt cx="912" cy="864"/>
            </a:xfrm>
          </p:grpSpPr>
          <p:grpSp>
            <p:nvGrpSpPr>
              <p:cNvPr id="99337" name="Group 26"/>
              <p:cNvGrpSpPr>
                <a:grpSpLocks/>
              </p:cNvGrpSpPr>
              <p:nvPr/>
            </p:nvGrpSpPr>
            <p:grpSpPr bwMode="auto">
              <a:xfrm>
                <a:off x="1248" y="1955"/>
                <a:ext cx="912" cy="864"/>
                <a:chOff x="1536" y="2304"/>
                <a:chExt cx="432" cy="432"/>
              </a:xfrm>
            </p:grpSpPr>
            <p:sp>
              <p:nvSpPr>
                <p:cNvPr id="99346" name="Rectangle 27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47" name="Line 28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8" name="Line 29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9" name="Line 30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50" name="Line 31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9338" name="Text Box 32"/>
              <p:cNvSpPr txBox="1">
                <a:spLocks noChangeArrowheads="1"/>
              </p:cNvSpPr>
              <p:nvPr/>
            </p:nvSpPr>
            <p:spPr bwMode="auto">
              <a:xfrm>
                <a:off x="1296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39" name="Text Box 33"/>
              <p:cNvSpPr txBox="1">
                <a:spLocks noChangeArrowheads="1"/>
              </p:cNvSpPr>
              <p:nvPr/>
            </p:nvSpPr>
            <p:spPr bwMode="auto">
              <a:xfrm>
                <a:off x="1296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40" name="Text Box 34"/>
              <p:cNvSpPr txBox="1">
                <a:spLocks noChangeArrowheads="1"/>
              </p:cNvSpPr>
              <p:nvPr/>
            </p:nvSpPr>
            <p:spPr bwMode="auto">
              <a:xfrm>
                <a:off x="1920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41" name="Text Box 35"/>
              <p:cNvSpPr txBox="1">
                <a:spLocks noChangeArrowheads="1"/>
              </p:cNvSpPr>
              <p:nvPr/>
            </p:nvSpPr>
            <p:spPr bwMode="auto">
              <a:xfrm>
                <a:off x="1584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42" name="Text Box 36"/>
              <p:cNvSpPr txBox="1">
                <a:spLocks noChangeArrowheads="1"/>
              </p:cNvSpPr>
              <p:nvPr/>
            </p:nvSpPr>
            <p:spPr bwMode="auto">
              <a:xfrm>
                <a:off x="1920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43" name="Text Box 37"/>
              <p:cNvSpPr txBox="1">
                <a:spLocks noChangeArrowheads="1"/>
              </p:cNvSpPr>
              <p:nvPr/>
            </p:nvSpPr>
            <p:spPr bwMode="auto">
              <a:xfrm>
                <a:off x="1920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44" name="Text Box 38"/>
              <p:cNvSpPr txBox="1">
                <a:spLocks noChangeArrowheads="1"/>
              </p:cNvSpPr>
              <p:nvPr/>
            </p:nvSpPr>
            <p:spPr bwMode="auto">
              <a:xfrm>
                <a:off x="1584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45" name="Text Box 39"/>
              <p:cNvSpPr txBox="1">
                <a:spLocks noChangeArrowheads="1"/>
              </p:cNvSpPr>
              <p:nvPr/>
            </p:nvSpPr>
            <p:spPr bwMode="auto">
              <a:xfrm>
                <a:off x="1296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3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（初始状态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36" name="Text 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506" t="-30000" r="-25475" b="-46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252" name="Picture 4" descr="3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9725"/>
            <a:ext cx="624363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矩形 14"/>
          <p:cNvSpPr>
            <a:spLocks noChangeArrowheads="1"/>
          </p:cNvSpPr>
          <p:nvPr/>
        </p:nvSpPr>
        <p:spPr bwMode="auto">
          <a:xfrm>
            <a:off x="290513" y="160338"/>
            <a:ext cx="282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 d(n) + W(n)</a:t>
            </a:r>
          </a:p>
        </p:txBody>
      </p:sp>
      <p:sp>
        <p:nvSpPr>
          <p:cNvPr id="10" name="矩形标注 9"/>
          <p:cNvSpPr/>
          <p:nvPr/>
        </p:nvSpPr>
        <p:spPr bwMode="auto">
          <a:xfrm>
            <a:off x="7086600" y="187325"/>
            <a:ext cx="838200" cy="553998"/>
          </a:xfrm>
          <a:prstGeom prst="wedgeRectCallout">
            <a:avLst>
              <a:gd name="adj1" fmla="val -216058"/>
              <a:gd name="adj2" fmla="val 23566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W(n)=3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5147" y="865213"/>
            <a:ext cx="8472777" cy="554786"/>
            <a:chOff x="325147" y="865213"/>
            <a:chExt cx="8472777" cy="554786"/>
          </a:xfrm>
        </p:grpSpPr>
        <p:sp>
          <p:nvSpPr>
            <p:cNvPr id="15" name="矩形标注 14"/>
            <p:cNvSpPr/>
            <p:nvPr/>
          </p:nvSpPr>
          <p:spPr bwMode="auto">
            <a:xfrm>
              <a:off x="325147" y="866001"/>
              <a:ext cx="838200" cy="553998"/>
            </a:xfrm>
            <a:prstGeom prst="wedgeRectCallout">
              <a:avLst>
                <a:gd name="adj1" fmla="val 141945"/>
                <a:gd name="adj2" fmla="val 79359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" name="矩形标注 15"/>
            <p:cNvSpPr/>
            <p:nvPr/>
          </p:nvSpPr>
          <p:spPr bwMode="auto">
            <a:xfrm>
              <a:off x="2265363" y="866001"/>
              <a:ext cx="838200" cy="553998"/>
            </a:xfrm>
            <a:prstGeom prst="wedgeRectCallout">
              <a:avLst>
                <a:gd name="adj1" fmla="val 132726"/>
                <a:gd name="adj2" fmla="val 8168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标注 16"/>
            <p:cNvSpPr/>
            <p:nvPr/>
          </p:nvSpPr>
          <p:spPr bwMode="auto">
            <a:xfrm>
              <a:off x="6400006" y="866001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标注 17"/>
            <p:cNvSpPr/>
            <p:nvPr/>
          </p:nvSpPr>
          <p:spPr bwMode="auto">
            <a:xfrm>
              <a:off x="7959724" y="865213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5885" y="1895520"/>
            <a:ext cx="8477115" cy="3437668"/>
            <a:chOff x="285885" y="1895520"/>
            <a:chExt cx="8477115" cy="3437668"/>
          </a:xfrm>
        </p:grpSpPr>
        <p:sp>
          <p:nvSpPr>
            <p:cNvPr id="19" name="矩形标注 18"/>
            <p:cNvSpPr/>
            <p:nvPr/>
          </p:nvSpPr>
          <p:spPr bwMode="auto">
            <a:xfrm>
              <a:off x="290513" y="1895520"/>
              <a:ext cx="838200" cy="553998"/>
            </a:xfrm>
            <a:prstGeom prst="wedgeRectCallout">
              <a:avLst>
                <a:gd name="adj1" fmla="val 32854"/>
                <a:gd name="adj2" fmla="val 97957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0" name="矩形标注 19"/>
            <p:cNvSpPr/>
            <p:nvPr/>
          </p:nvSpPr>
          <p:spPr bwMode="auto">
            <a:xfrm>
              <a:off x="285885" y="3947361"/>
              <a:ext cx="838200" cy="553998"/>
            </a:xfrm>
            <a:prstGeom prst="wedgeRectCallout">
              <a:avLst>
                <a:gd name="adj1" fmla="val 161919"/>
                <a:gd name="adj2" fmla="val -99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矩形标注 20"/>
            <p:cNvSpPr/>
            <p:nvPr/>
          </p:nvSpPr>
          <p:spPr bwMode="auto">
            <a:xfrm>
              <a:off x="292369" y="4779190"/>
              <a:ext cx="838200" cy="553998"/>
            </a:xfrm>
            <a:prstGeom prst="wedgeRectCallout">
              <a:avLst>
                <a:gd name="adj1" fmla="val 317105"/>
                <a:gd name="adj2" fmla="val -257725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" name="矩形标注 21"/>
            <p:cNvSpPr/>
            <p:nvPr/>
          </p:nvSpPr>
          <p:spPr bwMode="auto">
            <a:xfrm>
              <a:off x="7924800" y="2733715"/>
              <a:ext cx="838200" cy="553998"/>
            </a:xfrm>
            <a:prstGeom prst="wedgeRectCallout">
              <a:avLst>
                <a:gd name="adj1" fmla="val -226813"/>
                <a:gd name="adj2" fmla="val 2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标注 22"/>
          <p:cNvSpPr/>
          <p:nvPr/>
        </p:nvSpPr>
        <p:spPr bwMode="auto">
          <a:xfrm>
            <a:off x="7924800" y="3774883"/>
            <a:ext cx="838200" cy="553998"/>
          </a:xfrm>
          <a:prstGeom prst="wedgeRectCallout">
            <a:avLst>
              <a:gd name="adj1" fmla="val -451141"/>
              <a:gd name="adj2" fmla="val 53787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W(n)=1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5885" y="4755761"/>
            <a:ext cx="8477115" cy="1424721"/>
            <a:chOff x="285885" y="4755761"/>
            <a:chExt cx="8477115" cy="1424721"/>
          </a:xfrm>
        </p:grpSpPr>
        <p:sp>
          <p:nvSpPr>
            <p:cNvPr id="24" name="矩形标注 23"/>
            <p:cNvSpPr/>
            <p:nvPr/>
          </p:nvSpPr>
          <p:spPr bwMode="auto">
            <a:xfrm>
              <a:off x="285885" y="5626484"/>
              <a:ext cx="838200" cy="553998"/>
            </a:xfrm>
            <a:prstGeom prst="wedgeRectCallout">
              <a:avLst>
                <a:gd name="adj1" fmla="val 281765"/>
                <a:gd name="adj2" fmla="val -8104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W(n)=0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5" name="矩形标注 24"/>
            <p:cNvSpPr/>
            <p:nvPr/>
          </p:nvSpPr>
          <p:spPr bwMode="auto">
            <a:xfrm>
              <a:off x="7924800" y="4755761"/>
              <a:ext cx="838200" cy="553998"/>
            </a:xfrm>
            <a:prstGeom prst="wedgeRectCallout">
              <a:avLst>
                <a:gd name="adj1" fmla="val -191474"/>
                <a:gd name="adj2" fmla="val 6308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2" name="Text Box 4"/>
          <p:cNvSpPr txBox="1">
            <a:spLocks noChangeArrowheads="1"/>
          </p:cNvSpPr>
          <p:nvPr/>
        </p:nvSpPr>
        <p:spPr bwMode="auto">
          <a:xfrm>
            <a:off x="685800" y="1752600"/>
            <a:ext cx="7924800" cy="365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8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⑴、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推理的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8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演绎、归纳、类比、确定、不确定、单调、非单调、 启发式、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8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启发式。</a:t>
            </a:r>
          </a:p>
          <a:p>
            <a:pPr eaLnBrk="1" hangingPunct="1">
              <a:lnSpc>
                <a:spcPct val="18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⑵、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推理的控制策略</a:t>
            </a:r>
          </a:p>
          <a:p>
            <a:pPr lvl="1" eaLnBrk="1" hangingPunct="1">
              <a:lnSpc>
                <a:spcPct val="18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如何使用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领域知识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，使推理过程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尽快达到目标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的策略。</a:t>
            </a:r>
          </a:p>
          <a:p>
            <a:pPr lvl="1" eaLnBrk="1" hangingPunct="1">
              <a:lnSpc>
                <a:spcPct val="18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推理的控制策略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又可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分为：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搜索策略、推理策略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685800" y="838200"/>
            <a:ext cx="39624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、推理的两个基本问题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647825" y="709613"/>
            <a:ext cx="3205163" cy="4940300"/>
            <a:chOff x="1647803" y="709228"/>
            <a:chExt cx="3204391" cy="4939978"/>
          </a:xfrm>
        </p:grpSpPr>
        <p:sp>
          <p:nvSpPr>
            <p:cNvPr id="6" name="椭圆 5"/>
            <p:cNvSpPr/>
            <p:nvPr/>
          </p:nvSpPr>
          <p:spPr bwMode="auto">
            <a:xfrm>
              <a:off x="1647803" y="1828342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3103190" y="1828342"/>
              <a:ext cx="788797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3103190" y="3071274"/>
              <a:ext cx="788797" cy="431772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3119062" y="4122131"/>
              <a:ext cx="788797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4063396" y="5215846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4050699" y="709228"/>
              <a:ext cx="788798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任意多边形 11"/>
          <p:cNvSpPr/>
          <p:nvPr/>
        </p:nvSpPr>
        <p:spPr bwMode="auto">
          <a:xfrm>
            <a:off x="3476626" y="914400"/>
            <a:ext cx="2009774" cy="4468813"/>
          </a:xfrm>
          <a:custGeom>
            <a:avLst/>
            <a:gdLst>
              <a:gd name="connsiteX0" fmla="*/ 2176529 w 2219331"/>
              <a:gd name="connsiteY0" fmla="*/ 0 h 4327301"/>
              <a:gd name="connsiteX1" fmla="*/ 2150772 w 2219331"/>
              <a:gd name="connsiteY1" fmla="*/ 244698 h 4327301"/>
              <a:gd name="connsiteX2" fmla="*/ 1532586 w 2219331"/>
              <a:gd name="connsiteY2" fmla="*/ 643943 h 4327301"/>
              <a:gd name="connsiteX3" fmla="*/ 1300766 w 2219331"/>
              <a:gd name="connsiteY3" fmla="*/ 3580326 h 4327301"/>
              <a:gd name="connsiteX4" fmla="*/ 0 w 2219331"/>
              <a:gd name="connsiteY4" fmla="*/ 4327301 h 432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331" h="4327301">
                <a:moveTo>
                  <a:pt x="2176529" y="0"/>
                </a:moveTo>
                <a:cubicBezTo>
                  <a:pt x="2217312" y="68687"/>
                  <a:pt x="2258096" y="137374"/>
                  <a:pt x="2150772" y="244698"/>
                </a:cubicBezTo>
                <a:cubicBezTo>
                  <a:pt x="2043448" y="352022"/>
                  <a:pt x="1674254" y="88005"/>
                  <a:pt x="1532586" y="643943"/>
                </a:cubicBezTo>
                <a:cubicBezTo>
                  <a:pt x="1390918" y="1199881"/>
                  <a:pt x="1556197" y="2966433"/>
                  <a:pt x="1300766" y="3580326"/>
                </a:cubicBezTo>
                <a:cubicBezTo>
                  <a:pt x="1045335" y="4194219"/>
                  <a:pt x="522667" y="4260760"/>
                  <a:pt x="0" y="4327301"/>
                </a:cubicBezTo>
              </a:path>
            </a:pathLst>
          </a:custGeom>
          <a:ln w="25400">
            <a:solidFill>
              <a:srgbClr val="FF0000"/>
            </a:solidFill>
            <a:prstDash val="dash"/>
            <a:headEnd type="triangle"/>
            <a:tailEnd type="non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𝒈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blipFill rotWithShape="0">
                <a:blip r:embed="rId3"/>
                <a:stretch>
                  <a:fillRect l="-1143" b="-208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操作符序列：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下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右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上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左</m:t>
                      </m:r>
                    </m:oMath>
                  </m:oMathPara>
                </a14:m>
                <a:endParaRPr kumimoji="0" lang="zh-CN" altLang="en-US" sz="200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010" t="-7843" r="-505" b="-313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6629400" y="187325"/>
            <a:ext cx="2209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思考：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有序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深度？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099300" y="609600"/>
            <a:ext cx="838200" cy="511075"/>
            <a:chOff x="7099300" y="609600"/>
            <a:chExt cx="838200" cy="511075"/>
          </a:xfrm>
        </p:grpSpPr>
        <p:sp>
          <p:nvSpPr>
            <p:cNvPr id="14" name="矩形 13"/>
            <p:cNvSpPr/>
            <p:nvPr/>
          </p:nvSpPr>
          <p:spPr bwMode="auto">
            <a:xfrm>
              <a:off x="7099300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rgbClr val="FF0000"/>
                  </a:solidFill>
                </a:rPr>
                <a:t>m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in(f)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6" name="直接箭头连接符 15"/>
            <p:cNvCxnSpPr>
              <a:endCxn id="14" idx="0"/>
            </p:cNvCxnSpPr>
            <p:nvPr/>
          </p:nvCxnSpPr>
          <p:spPr bwMode="auto">
            <a:xfrm flipH="1">
              <a:off x="7518400" y="609600"/>
              <a:ext cx="177800" cy="20329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8048626" y="552351"/>
            <a:ext cx="838200" cy="568324"/>
            <a:chOff x="8048626" y="552351"/>
            <a:chExt cx="838200" cy="568324"/>
          </a:xfrm>
        </p:grpSpPr>
        <p:sp>
          <p:nvSpPr>
            <p:cNvPr id="15" name="矩形 14"/>
            <p:cNvSpPr/>
            <p:nvPr/>
          </p:nvSpPr>
          <p:spPr bwMode="auto">
            <a:xfrm>
              <a:off x="8048626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新生成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8305800" y="552351"/>
              <a:ext cx="161926" cy="26054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98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  <p:bldP spid="13" grpId="0"/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813267"/>
            <a:ext cx="8077200" cy="394979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图中的“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”，与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用其它搜索方法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得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到的解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相同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的应用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显著减少了被扩展的节点数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f(n)=d(n)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，就是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正确选择估价函数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，对确定搜索结果具有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决定作用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不能识别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某些节点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真实希望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的估价函数，会形成非最小代价路径。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而使用一个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过多估计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全部节点希望的估价函数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如宽度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又会扩展过多的节点。</a:t>
            </a:r>
          </a:p>
        </p:txBody>
      </p:sp>
      <p:sp>
        <p:nvSpPr>
          <p:cNvPr id="102403" name="Rectangle 4"/>
          <p:cNvSpPr>
            <a:spLocks noChangeArrowheads="1"/>
          </p:cNvSpPr>
          <p:nvPr/>
        </p:nvSpPr>
        <p:spPr bwMode="auto">
          <a:xfrm>
            <a:off x="685800" y="990600"/>
            <a:ext cx="990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/>
              <a:t>说明：</a:t>
            </a:r>
          </a:p>
        </p:txBody>
      </p:sp>
      <p:sp>
        <p:nvSpPr>
          <p:cNvPr id="2" name="线形标注 2(带强调线) 1"/>
          <p:cNvSpPr/>
          <p:nvPr/>
        </p:nvSpPr>
        <p:spPr bwMode="auto">
          <a:xfrm>
            <a:off x="6324600" y="990600"/>
            <a:ext cx="2209800" cy="36933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02005"/>
              <a:gd name="adj6" fmla="val -124229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无启发信息</a:t>
            </a:r>
            <a:r>
              <a:rPr lang="en-US" altLang="zh-CN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W(n)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title"/>
          </p:nvPr>
        </p:nvSpPr>
        <p:spPr>
          <a:xfrm>
            <a:off x="727075" y="1066800"/>
            <a:ext cx="1558925" cy="365125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zh-CN" altLang="en-US" sz="2400" b="1" smtClean="0">
                <a:ea typeface="楷体_GB2312" pitchFamily="49" charset="-122"/>
              </a:rPr>
              <a:t>算法比较：</a:t>
            </a:r>
          </a:p>
        </p:txBody>
      </p:sp>
      <p:sp>
        <p:nvSpPr>
          <p:cNvPr id="10342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19138" y="1845518"/>
            <a:ext cx="7815262" cy="897682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ea typeface="楷体_GB2312" pitchFamily="49" charset="-122"/>
              </a:rPr>
              <a:t>      </a:t>
            </a:r>
            <a:r>
              <a:rPr lang="zh-CN" altLang="en-US" sz="2400" b="1" dirty="0" smtClean="0">
                <a:solidFill>
                  <a:srgbClr val="0000FF"/>
                </a:solidFill>
                <a:ea typeface="楷体_GB2312" pitchFamily="49" charset="-122"/>
              </a:rPr>
              <a:t>八数码问题</a:t>
            </a:r>
            <a:r>
              <a:rPr lang="zh-CN" altLang="en-US" sz="2400" b="1" dirty="0" smtClean="0"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深度优先</a:t>
            </a:r>
            <a:r>
              <a:rPr lang="zh-CN" altLang="en-US" sz="2400" b="1" dirty="0" smtClean="0"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宽度优先</a:t>
            </a:r>
            <a:r>
              <a:rPr lang="zh-CN" altLang="en-US" sz="2400" b="1" dirty="0" smtClean="0">
                <a:ea typeface="楷体_GB2312" pitchFamily="49" charset="-122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启发式</a:t>
            </a:r>
            <a:r>
              <a:rPr lang="zh-CN" altLang="en-US" sz="2400" b="1" dirty="0" smtClean="0">
                <a:ea typeface="楷体_GB2312" pitchFamily="49" charset="-122"/>
              </a:rPr>
              <a:t>三种搜索</a:t>
            </a:r>
            <a:endParaRPr lang="en-US" altLang="zh-CN" sz="2400" b="1" dirty="0" smtClean="0"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ea typeface="楷体_GB2312" pitchFamily="49" charset="-122"/>
              </a:rPr>
              <a:t>方法的比较。</a:t>
            </a:r>
          </a:p>
        </p:txBody>
      </p:sp>
      <p:grpSp>
        <p:nvGrpSpPr>
          <p:cNvPr id="103428" name="Group 32"/>
          <p:cNvGrpSpPr>
            <a:grpSpLocks/>
          </p:cNvGrpSpPr>
          <p:nvPr/>
        </p:nvGrpSpPr>
        <p:grpSpPr bwMode="auto">
          <a:xfrm>
            <a:off x="762000" y="2895600"/>
            <a:ext cx="7772400" cy="2667000"/>
            <a:chOff x="651" y="1968"/>
            <a:chExt cx="4677" cy="1536"/>
          </a:xfrm>
        </p:grpSpPr>
        <p:sp>
          <p:nvSpPr>
            <p:cNvPr id="103429" name="Rectangle 7"/>
            <p:cNvSpPr>
              <a:spLocks noChangeArrowheads="1"/>
            </p:cNvSpPr>
            <p:nvPr/>
          </p:nvSpPr>
          <p:spPr bwMode="auto">
            <a:xfrm>
              <a:off x="3769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13</a:t>
              </a:r>
            </a:p>
          </p:txBody>
        </p:sp>
        <p:sp>
          <p:nvSpPr>
            <p:cNvPr id="103430" name="Rectangle 8"/>
            <p:cNvSpPr>
              <a:spLocks noChangeArrowheads="1"/>
            </p:cNvSpPr>
            <p:nvPr/>
          </p:nvSpPr>
          <p:spPr bwMode="auto">
            <a:xfrm>
              <a:off x="2210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103431" name="Rectangle 9"/>
            <p:cNvSpPr>
              <a:spLocks noChangeArrowheads="1"/>
            </p:cNvSpPr>
            <p:nvPr/>
          </p:nvSpPr>
          <p:spPr bwMode="auto">
            <a:xfrm>
              <a:off x="651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启发式搜索</a:t>
              </a:r>
            </a:p>
          </p:txBody>
        </p:sp>
        <p:sp>
          <p:nvSpPr>
            <p:cNvPr id="103432" name="Rectangle 10"/>
            <p:cNvSpPr>
              <a:spLocks noChangeArrowheads="1"/>
            </p:cNvSpPr>
            <p:nvPr/>
          </p:nvSpPr>
          <p:spPr bwMode="auto">
            <a:xfrm>
              <a:off x="3769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34</a:t>
              </a:r>
            </a:p>
          </p:txBody>
        </p:sp>
        <p:sp>
          <p:nvSpPr>
            <p:cNvPr id="103433" name="Rectangle 11"/>
            <p:cNvSpPr>
              <a:spLocks noChangeArrowheads="1"/>
            </p:cNvSpPr>
            <p:nvPr/>
          </p:nvSpPr>
          <p:spPr bwMode="auto">
            <a:xfrm>
              <a:off x="2210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18</a:t>
              </a:r>
            </a:p>
          </p:txBody>
        </p:sp>
        <p:sp>
          <p:nvSpPr>
            <p:cNvPr id="103434" name="Rectangle 12"/>
            <p:cNvSpPr>
              <a:spLocks noChangeArrowheads="1"/>
            </p:cNvSpPr>
            <p:nvPr/>
          </p:nvSpPr>
          <p:spPr bwMode="auto">
            <a:xfrm>
              <a:off x="651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深度优先搜索</a:t>
              </a:r>
            </a:p>
          </p:txBody>
        </p:sp>
        <p:sp>
          <p:nvSpPr>
            <p:cNvPr id="103435" name="Rectangle 13"/>
            <p:cNvSpPr>
              <a:spLocks noChangeArrowheads="1"/>
            </p:cNvSpPr>
            <p:nvPr/>
          </p:nvSpPr>
          <p:spPr bwMode="auto">
            <a:xfrm>
              <a:off x="3769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46</a:t>
              </a:r>
            </a:p>
          </p:txBody>
        </p:sp>
        <p:sp>
          <p:nvSpPr>
            <p:cNvPr id="103436" name="Rectangle 14"/>
            <p:cNvSpPr>
              <a:spLocks noChangeArrowheads="1"/>
            </p:cNvSpPr>
            <p:nvPr/>
          </p:nvSpPr>
          <p:spPr bwMode="auto">
            <a:xfrm>
              <a:off x="2210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26</a:t>
              </a:r>
            </a:p>
          </p:txBody>
        </p:sp>
        <p:sp>
          <p:nvSpPr>
            <p:cNvPr id="103437" name="Rectangle 15"/>
            <p:cNvSpPr>
              <a:spLocks noChangeArrowheads="1"/>
            </p:cNvSpPr>
            <p:nvPr/>
          </p:nvSpPr>
          <p:spPr bwMode="auto">
            <a:xfrm>
              <a:off x="651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宽度优先搜索</a:t>
              </a:r>
            </a:p>
          </p:txBody>
        </p:sp>
        <p:sp>
          <p:nvSpPr>
            <p:cNvPr id="103438" name="Rectangle 16"/>
            <p:cNvSpPr>
              <a:spLocks noChangeArrowheads="1"/>
            </p:cNvSpPr>
            <p:nvPr/>
          </p:nvSpPr>
          <p:spPr bwMode="auto">
            <a:xfrm>
              <a:off x="3769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生成节点数</a:t>
              </a:r>
            </a:p>
          </p:txBody>
        </p:sp>
        <p:sp>
          <p:nvSpPr>
            <p:cNvPr id="103439" name="Rectangle 17"/>
            <p:cNvSpPr>
              <a:spLocks noChangeArrowheads="1"/>
            </p:cNvSpPr>
            <p:nvPr/>
          </p:nvSpPr>
          <p:spPr bwMode="auto">
            <a:xfrm>
              <a:off x="2210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扩展节点数</a:t>
              </a:r>
            </a:p>
          </p:txBody>
        </p:sp>
        <p:sp>
          <p:nvSpPr>
            <p:cNvPr id="103440" name="Rectangle 18"/>
            <p:cNvSpPr>
              <a:spLocks noChangeArrowheads="1"/>
            </p:cNvSpPr>
            <p:nvPr/>
          </p:nvSpPr>
          <p:spPr bwMode="auto">
            <a:xfrm>
              <a:off x="651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搜索算法</a:t>
              </a:r>
            </a:p>
          </p:txBody>
        </p:sp>
        <p:sp>
          <p:nvSpPr>
            <p:cNvPr id="103441" name="Line 19"/>
            <p:cNvSpPr>
              <a:spLocks noChangeShapeType="1"/>
            </p:cNvSpPr>
            <p:nvPr/>
          </p:nvSpPr>
          <p:spPr bwMode="auto">
            <a:xfrm>
              <a:off x="651" y="2303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2" name="Line 20"/>
            <p:cNvSpPr>
              <a:spLocks noChangeShapeType="1"/>
            </p:cNvSpPr>
            <p:nvPr/>
          </p:nvSpPr>
          <p:spPr bwMode="auto">
            <a:xfrm>
              <a:off x="651" y="2708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3" name="Line 21"/>
            <p:cNvSpPr>
              <a:spLocks noChangeShapeType="1"/>
            </p:cNvSpPr>
            <p:nvPr/>
          </p:nvSpPr>
          <p:spPr bwMode="auto">
            <a:xfrm>
              <a:off x="651" y="3114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4" name="Line 22"/>
            <p:cNvSpPr>
              <a:spLocks noChangeShapeType="1"/>
            </p:cNvSpPr>
            <p:nvPr/>
          </p:nvSpPr>
          <p:spPr bwMode="auto">
            <a:xfrm>
              <a:off x="651" y="3504"/>
              <a:ext cx="467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5" name="Line 23"/>
            <p:cNvSpPr>
              <a:spLocks noChangeShapeType="1"/>
            </p:cNvSpPr>
            <p:nvPr/>
          </p:nvSpPr>
          <p:spPr bwMode="auto">
            <a:xfrm>
              <a:off x="651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6" name="Line 24"/>
            <p:cNvSpPr>
              <a:spLocks noChangeShapeType="1"/>
            </p:cNvSpPr>
            <p:nvPr/>
          </p:nvSpPr>
          <p:spPr bwMode="auto">
            <a:xfrm>
              <a:off x="2210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7" name="Line 25"/>
            <p:cNvSpPr>
              <a:spLocks noChangeShapeType="1"/>
            </p:cNvSpPr>
            <p:nvPr/>
          </p:nvSpPr>
          <p:spPr bwMode="auto">
            <a:xfrm>
              <a:off x="3769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8" name="Line 26"/>
            <p:cNvSpPr>
              <a:spLocks noChangeShapeType="1"/>
            </p:cNvSpPr>
            <p:nvPr/>
          </p:nvSpPr>
          <p:spPr bwMode="auto">
            <a:xfrm>
              <a:off x="5328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9" name="Line 27"/>
            <p:cNvSpPr>
              <a:spLocks noChangeShapeType="1"/>
            </p:cNvSpPr>
            <p:nvPr/>
          </p:nvSpPr>
          <p:spPr bwMode="auto">
            <a:xfrm>
              <a:off x="2210" y="1968"/>
              <a:ext cx="15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0" name="Line 28"/>
            <p:cNvSpPr>
              <a:spLocks noChangeShapeType="1"/>
            </p:cNvSpPr>
            <p:nvPr/>
          </p:nvSpPr>
          <p:spPr bwMode="auto">
            <a:xfrm>
              <a:off x="651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1" name="Line 29"/>
            <p:cNvSpPr>
              <a:spLocks noChangeShapeType="1"/>
            </p:cNvSpPr>
            <p:nvPr/>
          </p:nvSpPr>
          <p:spPr bwMode="auto">
            <a:xfrm>
              <a:off x="3769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/>
          <p:cNvSpPr>
            <a:spLocks noChangeArrowheads="1"/>
          </p:cNvSpPr>
          <p:nvPr/>
        </p:nvSpPr>
        <p:spPr bwMode="auto">
          <a:xfrm>
            <a:off x="685800" y="914400"/>
            <a:ext cx="22098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/>
              <a:t>有序搜索</a:t>
            </a:r>
            <a:r>
              <a:rPr kumimoji="1" lang="zh-CN" altLang="en-US" sz="3200">
                <a:solidFill>
                  <a:srgbClr val="FF0000"/>
                </a:solidFill>
              </a:rPr>
              <a:t>小结</a:t>
            </a:r>
            <a:r>
              <a:rPr kumimoji="1" lang="zh-CN" altLang="en-US"/>
              <a:t>：</a:t>
            </a:r>
          </a:p>
        </p:txBody>
      </p:sp>
      <p:sp>
        <p:nvSpPr>
          <p:cNvPr id="95235" name="Text Box 7"/>
          <p:cNvSpPr txBox="1">
            <a:spLocks noChangeArrowheads="1"/>
          </p:cNvSpPr>
          <p:nvPr/>
        </p:nvSpPr>
        <p:spPr bwMode="auto">
          <a:xfrm>
            <a:off x="685800" y="1752600"/>
            <a:ext cx="800100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zh-CN" altLang="en-US" dirty="0">
                <a:solidFill>
                  <a:srgbClr val="FF0000"/>
                </a:solidFill>
              </a:rPr>
              <a:t>函数的重要性：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 smtClean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有效性</a:t>
            </a:r>
            <a:r>
              <a:rPr lang="zh-CN" altLang="en-US" dirty="0">
                <a:solidFill>
                  <a:srgbClr val="0000FF"/>
                </a:solidFill>
              </a:rPr>
              <a:t>直接取决于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,</a:t>
            </a:r>
            <a:r>
              <a:rPr lang="zh-CN" altLang="en-US" dirty="0"/>
              <a:t>是提高搜索效率的</a:t>
            </a:r>
            <a:r>
              <a:rPr lang="zh-CN" altLang="en-US" dirty="0" smtClean="0"/>
              <a:t>关键。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  </a:t>
            </a:r>
            <a:r>
              <a:rPr lang="zh-CN" altLang="en-US" dirty="0" smtClean="0">
                <a:solidFill>
                  <a:srgbClr val="0000FF"/>
                </a:solidFill>
              </a:rPr>
              <a:t>若</a:t>
            </a:r>
            <a:r>
              <a:rPr lang="en-US" altLang="zh-CN" dirty="0" smtClean="0">
                <a:solidFill>
                  <a:srgbClr val="0000FF"/>
                </a:solidFill>
              </a:rPr>
              <a:t>f</a:t>
            </a:r>
            <a:r>
              <a:rPr lang="zh-CN" altLang="en-US" dirty="0">
                <a:solidFill>
                  <a:srgbClr val="0000FF"/>
                </a:solidFill>
              </a:rPr>
              <a:t>不准确</a:t>
            </a:r>
            <a:r>
              <a:rPr lang="zh-CN" altLang="en-US" dirty="0"/>
              <a:t>，</a:t>
            </a:r>
            <a:r>
              <a:rPr lang="zh-CN" altLang="en-US" u="sng" dirty="0"/>
              <a:t>可能</a:t>
            </a:r>
            <a:r>
              <a:rPr lang="zh-CN" altLang="en-US" dirty="0"/>
              <a:t>失去最佳解，</a:t>
            </a:r>
            <a:r>
              <a:rPr lang="zh-CN" altLang="en-US" u="sng" dirty="0"/>
              <a:t>也可能</a:t>
            </a:r>
            <a:r>
              <a:rPr lang="zh-CN" altLang="en-US" dirty="0"/>
              <a:t>失去全部解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endParaRPr lang="zh-CN" altLang="en-US" sz="800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f</a:t>
            </a:r>
            <a:r>
              <a:rPr lang="zh-CN" altLang="en-US" dirty="0" smtClean="0">
                <a:solidFill>
                  <a:srgbClr val="FF0000"/>
                </a:solidFill>
              </a:rPr>
              <a:t>的一般</a:t>
            </a:r>
            <a:r>
              <a:rPr lang="zh-CN" altLang="en-US" dirty="0">
                <a:solidFill>
                  <a:srgbClr val="FF0000"/>
                </a:solidFill>
              </a:rPr>
              <a:t>选择策略：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/>
              <a:t>搜索</a:t>
            </a:r>
            <a:r>
              <a:rPr lang="zh-CN" altLang="en-US" dirty="0">
                <a:solidFill>
                  <a:srgbClr val="0000FF"/>
                </a:solidFill>
              </a:rPr>
              <a:t>时间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空间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折衷</a:t>
            </a:r>
            <a:r>
              <a:rPr lang="zh-CN" altLang="en-US" dirty="0"/>
              <a:t>，保证有</a:t>
            </a:r>
            <a:r>
              <a:rPr lang="zh-CN" altLang="en-US" dirty="0" smtClean="0"/>
              <a:t>解</a:t>
            </a:r>
            <a:r>
              <a:rPr lang="en-US" altLang="zh-CN" dirty="0" smtClean="0"/>
              <a:t>\</a:t>
            </a:r>
            <a:r>
              <a:rPr lang="zh-CN" altLang="en-US" dirty="0" smtClean="0"/>
              <a:t>有最</a:t>
            </a:r>
            <a:r>
              <a:rPr lang="zh-CN" altLang="en-US" dirty="0"/>
              <a:t>优</a:t>
            </a:r>
            <a:r>
              <a:rPr lang="zh-CN" altLang="en-US" dirty="0" smtClean="0"/>
              <a:t>解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3426" name="Text Box 4"/>
              <p:cNvSpPr txBox="1">
                <a:spLocks noChangeArrowheads="1"/>
              </p:cNvSpPr>
              <p:nvPr/>
            </p:nvSpPr>
            <p:spPr bwMode="auto">
              <a:xfrm>
                <a:off x="609600" y="1828800"/>
                <a:ext cx="8077200" cy="3231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342900" indent="-342900" eaLnBrk="1" hangingPunct="1">
                  <a:lnSpc>
                    <a:spcPts val="37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状态空间中</a:t>
                </a:r>
                <a:r>
                  <a:rPr lang="zh-CN" altLang="en-US" u="sng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有多条解答路径，求</a:t>
                </a:r>
                <a:r>
                  <a:rPr lang="zh-CN" altLang="en-US" u="sng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700"/>
                  </a:lnSpc>
                  <a:spcAft>
                    <a:spcPts val="18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搜索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代价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解答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质量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综合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：搜索过程可能超出时间与空间的界限。在适当的搜索中寻找</a:t>
                </a:r>
                <a:r>
                  <a:rPr lang="zh-CN" altLang="en-US" u="sng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满意解答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，并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限制</a:t>
                </a:r>
                <a:r>
                  <a:rPr lang="zh-CN" altLang="en-US" u="sng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满意解答与最优解</a:t>
                </a:r>
                <a:r>
                  <a:rPr lang="zh-CN" altLang="en-US" u="sng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答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之间的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差异程度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TSP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en-US" sz="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7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最小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搜索代价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不考虑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解或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多个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解之间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无差异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，仅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考虑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尽可能</a:t>
                </a:r>
                <a:r>
                  <a:rPr lang="zh-CN" altLang="en-US" u="sng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使搜索代价最小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如定理证明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42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828800"/>
                <a:ext cx="8077200" cy="3231654"/>
              </a:xfrm>
              <a:prstGeom prst="rect">
                <a:avLst/>
              </a:prstGeom>
              <a:blipFill rotWithShape="0">
                <a:blip r:embed="rId2"/>
                <a:stretch>
                  <a:fillRect l="-2113" t="-1698" r="-1585" b="-33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475" name="矩形 1"/>
          <p:cNvSpPr>
            <a:spLocks noChangeArrowheads="1"/>
          </p:cNvSpPr>
          <p:nvPr/>
        </p:nvSpPr>
        <p:spPr bwMode="auto">
          <a:xfrm>
            <a:off x="685800" y="854075"/>
            <a:ext cx="3276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en-US" altLang="zh-CN">
                <a:solidFill>
                  <a:srgbClr val="FF0000"/>
                </a:solidFill>
              </a:rPr>
              <a:t>f</a:t>
            </a:r>
            <a:r>
              <a:rPr lang="zh-CN" altLang="en-US">
                <a:solidFill>
                  <a:srgbClr val="FF0000"/>
                </a:solidFill>
              </a:rPr>
              <a:t>选择的三种典型情况：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47700" y="1771650"/>
            <a:ext cx="8001000" cy="3562350"/>
          </a:xfrm>
        </p:spPr>
        <p:txBody>
          <a:bodyPr lIns="0" tIns="0" rIns="0" bIns="0"/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先了解“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算法”</a:t>
            </a:r>
            <a:endParaRPr lang="en-US" altLang="zh-CN" sz="8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搜索算法中，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能在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搜索的每一步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都利用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f(n)=g(n)+h(n)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对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，则此类搜索算法为“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中含有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问题自身的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启发信息。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因此，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即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属于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06499" name="Rectangle 5"/>
          <p:cNvSpPr>
            <a:spLocks noChangeArrowheads="1"/>
          </p:cNvSpPr>
          <p:nvPr/>
        </p:nvSpPr>
        <p:spPr bwMode="auto">
          <a:xfrm>
            <a:off x="685800" y="990600"/>
            <a:ext cx="19604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3.3.3 </a:t>
            </a:r>
            <a:r>
              <a:rPr lang="en-US" altLang="zh-CN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zh-CN" altLang="en-US" dirty="0"/>
              <a:t>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20331" y="1847850"/>
            <a:ext cx="791407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根据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搜索过程中，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拟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范围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算法可分为：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从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局部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仅从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刚生成的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子节点中，选择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的子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79361" y="875849"/>
            <a:ext cx="2521039" cy="57195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eaLnBrk="1" hangingPunct="1">
              <a:lnSpc>
                <a:spcPts val="41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3785652"/>
          </a:xfrm>
        </p:spPr>
        <p:txBody>
          <a:bodyPr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①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每个子节点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子节点都设置指向其父节点的指针。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将这些子节点都送入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表中，</a:t>
            </a:r>
            <a:endParaRPr kumimoji="1"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并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按估价值由小到大排序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，然后转第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85800" y="990600"/>
            <a:ext cx="3810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dirty="0" smtClean="0">
                <a:solidFill>
                  <a:srgbClr val="FF0000"/>
                </a:solidFill>
              </a:rPr>
              <a:t>全局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138" y="1752600"/>
            <a:ext cx="7967662" cy="2514600"/>
          </a:xfrm>
        </p:spPr>
        <p:txBody>
          <a:bodyPr lIns="0" tIns="0" rIns="0" bIns="0"/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估价函数为：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的数码个数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运用全局择优搜索求解问题。</a:t>
            </a:r>
          </a:p>
        </p:txBody>
      </p:sp>
      <p:sp>
        <p:nvSpPr>
          <p:cNvPr id="109571" name="Rectangle 43"/>
          <p:cNvSpPr>
            <a:spLocks noChangeArrowheads="1"/>
          </p:cNvSpPr>
          <p:nvPr/>
        </p:nvSpPr>
        <p:spPr bwMode="auto">
          <a:xfrm>
            <a:off x="635358" y="990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全局择优</a:t>
            </a:r>
            <a:r>
              <a:rPr lang="zh-CN" altLang="en-US" dirty="0">
                <a:solidFill>
                  <a:schemeClr val="tx2"/>
                </a:solidFill>
              </a:rPr>
              <a:t>搜索</a:t>
            </a:r>
            <a:r>
              <a:rPr lang="zh-CN" altLang="en-US" dirty="0" smtClean="0">
                <a:solidFill>
                  <a:schemeClr val="tx2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示例</a:t>
            </a:r>
            <a:r>
              <a:rPr lang="zh-CN" altLang="en-US" dirty="0" smtClean="0">
                <a:solidFill>
                  <a:schemeClr val="tx2"/>
                </a:solidFill>
              </a:rPr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109572" name="Group 84"/>
          <p:cNvGrpSpPr>
            <a:grpSpLocks/>
          </p:cNvGrpSpPr>
          <p:nvPr/>
        </p:nvGrpSpPr>
        <p:grpSpPr bwMode="auto">
          <a:xfrm>
            <a:off x="4495800" y="4308475"/>
            <a:ext cx="3429000" cy="1798638"/>
            <a:chOff x="2832" y="2714"/>
            <a:chExt cx="2160" cy="1133"/>
          </a:xfrm>
        </p:grpSpPr>
        <p:grpSp>
          <p:nvGrpSpPr>
            <p:cNvPr id="109573" name="Group 44"/>
            <p:cNvGrpSpPr>
              <a:grpSpLocks/>
            </p:cNvGrpSpPr>
            <p:nvPr/>
          </p:nvGrpSpPr>
          <p:grpSpPr bwMode="auto">
            <a:xfrm>
              <a:off x="2832" y="2714"/>
              <a:ext cx="864" cy="1133"/>
              <a:chOff x="912" y="1488"/>
              <a:chExt cx="1152" cy="1447"/>
            </a:xfrm>
          </p:grpSpPr>
          <p:grpSp>
            <p:nvGrpSpPr>
              <p:cNvPr id="109594" name="Group 45"/>
              <p:cNvGrpSpPr>
                <a:grpSpLocks/>
              </p:cNvGrpSpPr>
              <p:nvPr/>
            </p:nvGrpSpPr>
            <p:grpSpPr bwMode="auto">
              <a:xfrm>
                <a:off x="912" y="1488"/>
                <a:ext cx="1152" cy="1104"/>
                <a:chOff x="912" y="1488"/>
                <a:chExt cx="1344" cy="1200"/>
              </a:xfrm>
            </p:grpSpPr>
            <p:sp>
              <p:nvSpPr>
                <p:cNvPr id="109596" name="Rectangle 46"/>
                <p:cNvSpPr>
                  <a:spLocks noChangeArrowheads="1"/>
                </p:cNvSpPr>
                <p:nvPr/>
              </p:nvSpPr>
              <p:spPr bwMode="auto">
                <a:xfrm>
                  <a:off x="1808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97" name="Rectangle 47"/>
                <p:cNvSpPr>
                  <a:spLocks noChangeArrowheads="1"/>
                </p:cNvSpPr>
                <p:nvPr/>
              </p:nvSpPr>
              <p:spPr bwMode="auto">
                <a:xfrm>
                  <a:off x="1360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98" name="Rectangle 48"/>
                <p:cNvSpPr>
                  <a:spLocks noChangeArrowheads="1"/>
                </p:cNvSpPr>
                <p:nvPr/>
              </p:nvSpPr>
              <p:spPr bwMode="auto">
                <a:xfrm>
                  <a:off x="912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99" name="Rectangle 49"/>
                <p:cNvSpPr>
                  <a:spLocks noChangeArrowheads="1"/>
                </p:cNvSpPr>
                <p:nvPr/>
              </p:nvSpPr>
              <p:spPr bwMode="auto">
                <a:xfrm>
                  <a:off x="1808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600" name="Rectangle 50"/>
                <p:cNvSpPr>
                  <a:spLocks noChangeArrowheads="1"/>
                </p:cNvSpPr>
                <p:nvPr/>
              </p:nvSpPr>
              <p:spPr bwMode="auto">
                <a:xfrm>
                  <a:off x="1360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1" name="Rectangle 51"/>
                <p:cNvSpPr>
                  <a:spLocks noChangeArrowheads="1"/>
                </p:cNvSpPr>
                <p:nvPr/>
              </p:nvSpPr>
              <p:spPr bwMode="auto">
                <a:xfrm>
                  <a:off x="912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602" name="Rectangle 52"/>
                <p:cNvSpPr>
                  <a:spLocks noChangeArrowheads="1"/>
                </p:cNvSpPr>
                <p:nvPr/>
              </p:nvSpPr>
              <p:spPr bwMode="auto">
                <a:xfrm>
                  <a:off x="1808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603" name="Rectangle 53"/>
                <p:cNvSpPr>
                  <a:spLocks noChangeArrowheads="1"/>
                </p:cNvSpPr>
                <p:nvPr/>
              </p:nvSpPr>
              <p:spPr bwMode="auto">
                <a:xfrm>
                  <a:off x="1360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604" name="Rectangle 54"/>
                <p:cNvSpPr>
                  <a:spLocks noChangeArrowheads="1"/>
                </p:cNvSpPr>
                <p:nvPr/>
              </p:nvSpPr>
              <p:spPr bwMode="auto">
                <a:xfrm>
                  <a:off x="912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605" name="Line 55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6" name="Line 56"/>
                <p:cNvSpPr>
                  <a:spLocks noChangeShapeType="1"/>
                </p:cNvSpPr>
                <p:nvPr/>
              </p:nvSpPr>
              <p:spPr bwMode="auto">
                <a:xfrm>
                  <a:off x="912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7" name="Line 57"/>
                <p:cNvSpPr>
                  <a:spLocks noChangeShapeType="1"/>
                </p:cNvSpPr>
                <p:nvPr/>
              </p:nvSpPr>
              <p:spPr bwMode="auto">
                <a:xfrm>
                  <a:off x="912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8" name="Line 58"/>
                <p:cNvSpPr>
                  <a:spLocks noChangeShapeType="1"/>
                </p:cNvSpPr>
                <p:nvPr/>
              </p:nvSpPr>
              <p:spPr bwMode="auto">
                <a:xfrm>
                  <a:off x="912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9" name="Line 59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0" name="Line 60"/>
                <p:cNvSpPr>
                  <a:spLocks noChangeShapeType="1"/>
                </p:cNvSpPr>
                <p:nvPr/>
              </p:nvSpPr>
              <p:spPr bwMode="auto">
                <a:xfrm>
                  <a:off x="13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1" name="Line 61"/>
                <p:cNvSpPr>
                  <a:spLocks noChangeShapeType="1"/>
                </p:cNvSpPr>
                <p:nvPr/>
              </p:nvSpPr>
              <p:spPr bwMode="auto">
                <a:xfrm>
                  <a:off x="1808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2" name="Line 62"/>
                <p:cNvSpPr>
                  <a:spLocks noChangeShapeType="1"/>
                </p:cNvSpPr>
                <p:nvPr/>
              </p:nvSpPr>
              <p:spPr bwMode="auto">
                <a:xfrm>
                  <a:off x="2256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95" name="Rectangle 63"/>
              <p:cNvSpPr>
                <a:spLocks noChangeArrowheads="1"/>
              </p:cNvSpPr>
              <p:nvPr/>
            </p:nvSpPr>
            <p:spPr bwMode="auto">
              <a:xfrm>
                <a:off x="1392" y="2641"/>
                <a:ext cx="228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109574" name="Group 64"/>
            <p:cNvGrpSpPr>
              <a:grpSpLocks/>
            </p:cNvGrpSpPr>
            <p:nvPr/>
          </p:nvGrpSpPr>
          <p:grpSpPr bwMode="auto">
            <a:xfrm>
              <a:off x="4128" y="2715"/>
              <a:ext cx="864" cy="1127"/>
              <a:chOff x="2880" y="1488"/>
              <a:chExt cx="1152" cy="1424"/>
            </a:xfrm>
          </p:grpSpPr>
          <p:grpSp>
            <p:nvGrpSpPr>
              <p:cNvPr id="109575" name="Group 65"/>
              <p:cNvGrpSpPr>
                <a:grpSpLocks/>
              </p:cNvGrpSpPr>
              <p:nvPr/>
            </p:nvGrpSpPr>
            <p:grpSpPr bwMode="auto">
              <a:xfrm>
                <a:off x="2880" y="1488"/>
                <a:ext cx="1152" cy="1104"/>
                <a:chOff x="2880" y="1488"/>
                <a:chExt cx="1344" cy="1200"/>
              </a:xfrm>
            </p:grpSpPr>
            <p:sp>
              <p:nvSpPr>
                <p:cNvPr id="109577" name="Rectangle 66"/>
                <p:cNvSpPr>
                  <a:spLocks noChangeArrowheads="1"/>
                </p:cNvSpPr>
                <p:nvPr/>
              </p:nvSpPr>
              <p:spPr bwMode="auto">
                <a:xfrm>
                  <a:off x="3760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78" name="Rectangle 67"/>
                <p:cNvSpPr>
                  <a:spLocks noChangeArrowheads="1"/>
                </p:cNvSpPr>
                <p:nvPr/>
              </p:nvSpPr>
              <p:spPr bwMode="auto">
                <a:xfrm>
                  <a:off x="3296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79" name="Rectangle 68"/>
                <p:cNvSpPr>
                  <a:spLocks noChangeArrowheads="1"/>
                </p:cNvSpPr>
                <p:nvPr/>
              </p:nvSpPr>
              <p:spPr bwMode="auto">
                <a:xfrm>
                  <a:off x="2880" y="22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80" name="Rectangle 69"/>
                <p:cNvSpPr>
                  <a:spLocks noChangeArrowheads="1"/>
                </p:cNvSpPr>
                <p:nvPr/>
              </p:nvSpPr>
              <p:spPr bwMode="auto">
                <a:xfrm>
                  <a:off x="3760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581" name="Rectangle 70"/>
                <p:cNvSpPr>
                  <a:spLocks noChangeArrowheads="1"/>
                </p:cNvSpPr>
                <p:nvPr/>
              </p:nvSpPr>
              <p:spPr bwMode="auto">
                <a:xfrm>
                  <a:off x="3296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2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18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583" name="Rectangle 72"/>
                <p:cNvSpPr>
                  <a:spLocks noChangeArrowheads="1"/>
                </p:cNvSpPr>
                <p:nvPr/>
              </p:nvSpPr>
              <p:spPr bwMode="auto">
                <a:xfrm>
                  <a:off x="3760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584" name="Rectangle 73"/>
                <p:cNvSpPr>
                  <a:spLocks noChangeArrowheads="1"/>
                </p:cNvSpPr>
                <p:nvPr/>
              </p:nvSpPr>
              <p:spPr bwMode="auto">
                <a:xfrm>
                  <a:off x="3296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585" name="Rectangle 74"/>
                <p:cNvSpPr>
                  <a:spLocks noChangeArrowheads="1"/>
                </p:cNvSpPr>
                <p:nvPr/>
              </p:nvSpPr>
              <p:spPr bwMode="auto">
                <a:xfrm>
                  <a:off x="2880" y="14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586" name="Line 75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7" name="Line 76"/>
                <p:cNvSpPr>
                  <a:spLocks noChangeShapeType="1"/>
                </p:cNvSpPr>
                <p:nvPr/>
              </p:nvSpPr>
              <p:spPr bwMode="auto">
                <a:xfrm>
                  <a:off x="2880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8" name="Line 77"/>
                <p:cNvSpPr>
                  <a:spLocks noChangeShapeType="1"/>
                </p:cNvSpPr>
                <p:nvPr/>
              </p:nvSpPr>
              <p:spPr bwMode="auto">
                <a:xfrm>
                  <a:off x="2880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9" name="Line 78"/>
                <p:cNvSpPr>
                  <a:spLocks noChangeShapeType="1"/>
                </p:cNvSpPr>
                <p:nvPr/>
              </p:nvSpPr>
              <p:spPr bwMode="auto">
                <a:xfrm>
                  <a:off x="2880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0" name="Line 79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1" name="Line 80"/>
                <p:cNvSpPr>
                  <a:spLocks noChangeShapeType="1"/>
                </p:cNvSpPr>
                <p:nvPr/>
              </p:nvSpPr>
              <p:spPr bwMode="auto">
                <a:xfrm>
                  <a:off x="3296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2" name="Line 81"/>
                <p:cNvSpPr>
                  <a:spLocks noChangeShapeType="1"/>
                </p:cNvSpPr>
                <p:nvPr/>
              </p:nvSpPr>
              <p:spPr bwMode="auto">
                <a:xfrm>
                  <a:off x="37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3" name="Line 82"/>
                <p:cNvSpPr>
                  <a:spLocks noChangeShapeType="1"/>
                </p:cNvSpPr>
                <p:nvPr/>
              </p:nvSpPr>
              <p:spPr bwMode="auto">
                <a:xfrm>
                  <a:off x="4224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76" name="Rectangle 83"/>
              <p:cNvSpPr>
                <a:spLocks noChangeArrowheads="1"/>
              </p:cNvSpPr>
              <p:nvPr/>
            </p:nvSpPr>
            <p:spPr bwMode="auto">
              <a:xfrm>
                <a:off x="3341" y="2621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7" y="1752600"/>
            <a:ext cx="3875087" cy="2895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全局择优搜索树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如图示。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图中，每个节点旁的数字是该节点的估价函数值。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为：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路径：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g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控制符序列：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下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,2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右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,1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上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左</a:t>
            </a:r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733425"/>
            <a:ext cx="43973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4711521" y="2767884"/>
            <a:ext cx="3365544" cy="623552"/>
            <a:chOff x="4711521" y="2767884"/>
            <a:chExt cx="3365544" cy="623552"/>
          </a:xfrm>
        </p:grpSpPr>
        <p:sp>
          <p:nvSpPr>
            <p:cNvPr id="2" name="椭圆 1"/>
            <p:cNvSpPr/>
            <p:nvPr/>
          </p:nvSpPr>
          <p:spPr bwMode="auto">
            <a:xfrm>
              <a:off x="4711521" y="2767884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5604769" y="2767884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6498017" y="2767884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7391265" y="2781836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236406" y="1741868"/>
            <a:ext cx="1634767" cy="609600"/>
            <a:chOff x="7236406" y="1741868"/>
            <a:chExt cx="1634767" cy="609600"/>
          </a:xfrm>
        </p:grpSpPr>
        <p:sp>
          <p:nvSpPr>
            <p:cNvPr id="8" name="椭圆 7"/>
            <p:cNvSpPr/>
            <p:nvPr/>
          </p:nvSpPr>
          <p:spPr bwMode="auto">
            <a:xfrm>
              <a:off x="7236406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8185373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685800" y="838200"/>
            <a:ext cx="2362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⑴</a:t>
            </a:r>
            <a:r>
              <a:rPr lang="zh-CN" altLang="en-US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r>
              <a:rPr lang="zh-CN" altLang="en-US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endParaRPr lang="zh-CN" altLang="en-US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7696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① 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按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逻辑基础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en-US" altLang="zh-CN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演绎推理     </a:t>
            </a:r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归纳推理     </a:t>
            </a:r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 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类比归纳推理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② 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按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所用知识的确定性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确定性推理   </a:t>
            </a:r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不确定性推理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③ 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按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推理过程推出的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结论是否单调增加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◇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单调推理 </a:t>
            </a:r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◇ 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非单调推理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④ 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按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是否利用问题的启发性知识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◇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启发式推理   </a:t>
            </a:r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 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非启发式推理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ChangeArrowheads="1"/>
          </p:cNvSpPr>
          <p:nvPr/>
        </p:nvSpPr>
        <p:spPr bwMode="auto">
          <a:xfrm>
            <a:off x="685800" y="1066800"/>
            <a:ext cx="381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局部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16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848600" cy="3785652"/>
          </a:xfrm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计算每个子节点的估价值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endParaRPr kumimoji="1"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由小到大顺序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放到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，并为每一个子节点都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指向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其父节点的指针，然后转第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 bwMode="auto">
          <a:xfrm>
            <a:off x="609600" y="1787310"/>
            <a:ext cx="8077200" cy="366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中的估价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f(n)=g(n)+h(n)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加上某些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限制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得到的一种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设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初始节点出发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经过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到达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最小代价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原理：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将估价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4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</a:t>
            </a:r>
            <a:r>
              <a:rPr kumimoji="1" lang="en-US" altLang="zh-CN" sz="2400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u="sng" dirty="0" smtClean="0">
                <a:latin typeface="楷体_GB2312" pitchFamily="49" charset="-122"/>
                <a:ea typeface="楷体_GB2312" pitchFamily="49" charset="-122"/>
              </a:rPr>
              <a:t>看成对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u="sng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估计值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，则有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(n)=g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(n)+h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由此，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算法对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算法中的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分别提出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如下限制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① 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是对最小代价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，且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g(n)&gt;0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zh-CN" sz="2000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下限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，即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对任意节点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均有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≤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满足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①、②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两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条限制的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算法称为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baseline="5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算法。</a:t>
            </a:r>
          </a:p>
        </p:txBody>
      </p:sp>
      <p:sp>
        <p:nvSpPr>
          <p:cNvPr id="112643" name="Rectangle 5"/>
          <p:cNvSpPr>
            <a:spLocks noChangeArrowheads="1"/>
          </p:cNvSpPr>
          <p:nvPr/>
        </p:nvSpPr>
        <p:spPr bwMode="auto">
          <a:xfrm>
            <a:off x="685800" y="938213"/>
            <a:ext cx="12255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3600" baseline="30000" dirty="0">
                <a:solidFill>
                  <a:srgbClr val="FF0000"/>
                </a:solidFill>
              </a:rPr>
              <a:t>*</a:t>
            </a:r>
            <a:r>
              <a:rPr lang="zh-CN" altLang="en-US" sz="2800" dirty="0">
                <a:solidFill>
                  <a:srgbClr val="FF0000"/>
                </a:solidFill>
              </a:rPr>
              <a:t>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49" y="152401"/>
            <a:ext cx="3060451" cy="13900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7721958" y="2413716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多小？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634284" y="1752600"/>
            <a:ext cx="792480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在图搜索过程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是根据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)=g(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)+h(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称该过程为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均存在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≤h</a:t>
            </a:r>
            <a:r>
              <a:rPr lang="en-US" altLang="zh-CN" sz="2000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某种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偏于保守的估计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为启发函数的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4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h=0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算法则变为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等代价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4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08138"/>
            <a:ext cx="8001000" cy="3449662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可纳性含义：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对任一状态空间图，当由初始节点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到目标节点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有路</a:t>
            </a:r>
            <a:endParaRPr kumimoji="1" lang="en-US" altLang="zh-CN" sz="2400" b="1" u="sng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径存在时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，若搜索算法总能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在有限步骤内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找到一条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从初始节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点到目标节点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最佳路径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并在此路径上结束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，则称该搜索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可纳的（可采纳）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baseline="3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算法是可纳的，能在有限步内终止，并能找到问题的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最优解。</a:t>
            </a: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685800" y="99060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200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chemeClr val="tx2"/>
                </a:solidFill>
              </a:rPr>
              <a:t>算法的可纳性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91" y="1726476"/>
            <a:ext cx="4796909" cy="4254809"/>
          </a:xfrm>
          <a:prstGeom prst="rect">
            <a:avLst/>
          </a:prstGeom>
        </p:spPr>
      </p:pic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828800"/>
            <a:ext cx="2893689" cy="18288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f(n)=g(n)+h(n)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g(n)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：取深度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d(n)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h(n)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：与目标节点的距离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=g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+h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ü"/>
            </a:pP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85800" y="1066800"/>
            <a:ext cx="3505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rgbClr val="FF0000"/>
                </a:solidFill>
              </a:rPr>
              <a:t>算法应用：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</a:t>
            </a:r>
            <a:r>
              <a:rPr kumimoji="1" lang="zh-CN" altLang="en-US" dirty="0"/>
              <a:t>问题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886200" y="2285998"/>
            <a:ext cx="4533363" cy="3040618"/>
            <a:chOff x="3886200" y="2285998"/>
            <a:chExt cx="4533363" cy="3040618"/>
          </a:xfrm>
        </p:grpSpPr>
        <p:sp>
          <p:nvSpPr>
            <p:cNvPr id="2" name="椭圆 1"/>
            <p:cNvSpPr/>
            <p:nvPr/>
          </p:nvSpPr>
          <p:spPr bwMode="auto">
            <a:xfrm>
              <a:off x="3886200" y="2286000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6553200" y="2285999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7657563" y="2285998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6475926" y="3211432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836535" y="5023661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67200" y="357288"/>
            <a:ext cx="4014976" cy="4666373"/>
            <a:chOff x="4267200" y="357288"/>
            <a:chExt cx="4014976" cy="4666373"/>
          </a:xfrm>
        </p:grpSpPr>
        <p:cxnSp>
          <p:nvCxnSpPr>
            <p:cNvPr id="5" name="直接箭头连接符 4"/>
            <p:cNvCxnSpPr>
              <a:stCxn id="2" idx="0"/>
            </p:cNvCxnSpPr>
            <p:nvPr/>
          </p:nvCxnSpPr>
          <p:spPr bwMode="auto">
            <a:xfrm flipV="1">
              <a:off x="4267200" y="914400"/>
              <a:ext cx="3048000" cy="13716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6" idx="0"/>
            </p:cNvCxnSpPr>
            <p:nvPr/>
          </p:nvCxnSpPr>
          <p:spPr bwMode="auto">
            <a:xfrm flipV="1">
              <a:off x="6934200" y="928202"/>
              <a:ext cx="484030" cy="135779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0"/>
            </p:cNvCxnSpPr>
            <p:nvPr/>
          </p:nvCxnSpPr>
          <p:spPr bwMode="auto">
            <a:xfrm flipH="1" flipV="1">
              <a:off x="7771326" y="946945"/>
              <a:ext cx="267237" cy="13390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7"/>
            </p:cNvCxnSpPr>
            <p:nvPr/>
          </p:nvCxnSpPr>
          <p:spPr bwMode="auto">
            <a:xfrm flipV="1">
              <a:off x="7126334" y="946945"/>
              <a:ext cx="394927" cy="23088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0"/>
            </p:cNvCxnSpPr>
            <p:nvPr/>
          </p:nvCxnSpPr>
          <p:spPr bwMode="auto">
            <a:xfrm flipV="1">
              <a:off x="7217535" y="914400"/>
              <a:ext cx="401391" cy="41092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 bwMode="auto">
            <a:xfrm>
              <a:off x="7032950" y="357288"/>
              <a:ext cx="1249226" cy="519351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f=6</a:t>
              </a:r>
              <a:r>
                <a:rPr kumimoji="0" lang="en-US" altLang="zh-CN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58413" y="1616471"/>
            <a:ext cx="2575774" cy="4331544"/>
            <a:chOff x="5058413" y="1616471"/>
            <a:chExt cx="2575774" cy="4331544"/>
          </a:xfrm>
        </p:grpSpPr>
        <p:sp>
          <p:nvSpPr>
            <p:cNvPr id="23" name="矩形 22"/>
            <p:cNvSpPr/>
            <p:nvPr/>
          </p:nvSpPr>
          <p:spPr bwMode="auto">
            <a:xfrm>
              <a:off x="5058413" y="5394017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046631" y="250951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996424" y="346596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033752" y="4285332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7100787" y="1616471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71622" y="2969030"/>
            <a:ext cx="4621111" cy="3098847"/>
            <a:chOff x="3771622" y="2969030"/>
            <a:chExt cx="4621111" cy="3098847"/>
          </a:xfrm>
        </p:grpSpPr>
        <p:cxnSp>
          <p:nvCxnSpPr>
            <p:cNvPr id="10" name="直接箭头连接符 9"/>
            <p:cNvCxnSpPr/>
            <p:nvPr/>
          </p:nvCxnSpPr>
          <p:spPr bwMode="auto">
            <a:xfrm flipH="1">
              <a:off x="3771622" y="3173633"/>
              <a:ext cx="818412" cy="1111699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 bwMode="auto">
            <a:xfrm>
              <a:off x="7237926" y="2969030"/>
              <a:ext cx="533400" cy="1316302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 bwMode="auto">
            <a:xfrm>
              <a:off x="8208972" y="3173633"/>
              <a:ext cx="183761" cy="1046983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 bwMode="auto">
            <a:xfrm>
              <a:off x="7032950" y="4098227"/>
              <a:ext cx="738376" cy="81936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 bwMode="auto">
            <a:xfrm>
              <a:off x="6980663" y="5839277"/>
              <a:ext cx="334537" cy="228600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393066" y="3955914"/>
            <a:ext cx="5406189" cy="2196944"/>
            <a:chOff x="3393066" y="3955914"/>
            <a:chExt cx="5406189" cy="2196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481" r="-24074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962" r="-24528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矩形 35"/>
          <p:cNvSpPr/>
          <p:nvPr/>
        </p:nvSpPr>
        <p:spPr bwMode="auto">
          <a:xfrm>
            <a:off x="3886200" y="5134871"/>
            <a:ext cx="381000" cy="35153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895350"/>
            <a:ext cx="2971800" cy="430213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3.4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或树搜索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" y="1825625"/>
            <a:ext cx="79248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事物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的关系，既有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”也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”的关系可运用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问题规约方法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为一系列子问题、子子问题</a:t>
            </a:r>
            <a:r>
              <a:rPr lang="en-US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，直到所有问题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均成为</a:t>
            </a:r>
            <a:r>
              <a:rPr lang="zh-CN" altLang="en-US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则原始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2000" y="1606927"/>
            <a:ext cx="7772400" cy="3293209"/>
            <a:chOff x="762000" y="1606927"/>
            <a:chExt cx="7772400" cy="3293209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762000" y="1606927"/>
              <a:ext cx="1727200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zh-CN" altLang="en-US" dirty="0" smtClean="0">
                  <a:solidFill>
                    <a:srgbClr val="FF0000"/>
                  </a:solidFill>
                </a:rPr>
                <a:t>问题归约图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原始问题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中间问题                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本原</a:t>
              </a:r>
              <a:r>
                <a:rPr lang="zh-CN" altLang="en-US" sz="2000" dirty="0" smtClean="0"/>
                <a:t>问题</a:t>
              </a:r>
              <a:endParaRPr lang="zh-CN" altLang="en-US" sz="2000" dirty="0"/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  操作符</a:t>
              </a:r>
              <a:endParaRPr lang="zh-CN" altLang="en-US" sz="2000" dirty="0"/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666836" y="1606927"/>
              <a:ext cx="4867564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solidFill>
                    <a:srgbClr val="FF0000"/>
                  </a:solidFill>
                </a:rPr>
                <a:t>与或图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起始节点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中间节点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终叶节点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生成</a:t>
              </a:r>
              <a:r>
                <a:rPr lang="zh-CN" altLang="en-US" sz="2000" dirty="0" smtClean="0"/>
                <a:t>“与</a:t>
              </a:r>
              <a:r>
                <a:rPr lang="en-US" altLang="zh-CN" sz="2000" dirty="0" smtClean="0"/>
                <a:t>/</a:t>
              </a:r>
              <a:r>
                <a:rPr lang="zh-CN" altLang="en-US" sz="2000" dirty="0" smtClean="0"/>
                <a:t>或”</a:t>
              </a:r>
              <a:r>
                <a:rPr lang="zh-CN" altLang="en-US" sz="2000" dirty="0">
                  <a:latin typeface="宋体" panose="02010600030101010101" pitchFamily="2" charset="-122"/>
                </a:rPr>
                <a:t>后继节点的有向弧</a:t>
              </a:r>
              <a:r>
                <a:rPr lang="en-US" altLang="zh-CN" sz="2000" dirty="0"/>
                <a:t> 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567709" y="2713438"/>
              <a:ext cx="1099127" cy="1828800"/>
              <a:chOff x="2567709" y="2713438"/>
              <a:chExt cx="1099127" cy="1828800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567709" y="27134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567709" y="33230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 bwMode="auto">
              <a:xfrm>
                <a:off x="2567709" y="39326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 bwMode="auto">
              <a:xfrm>
                <a:off x="2567709" y="45422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09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124200" cy="369888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3.4.1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或树的概念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447800" y="2057400"/>
            <a:ext cx="2743200" cy="2873165"/>
            <a:chOff x="1905000" y="2438401"/>
            <a:chExt cx="2514600" cy="28731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905000" y="2438401"/>
              <a:ext cx="2514600" cy="2123276"/>
              <a:chOff x="1905000" y="2438401"/>
              <a:chExt cx="2514600" cy="2123276"/>
            </a:xfrm>
          </p:grpSpPr>
          <p:sp>
            <p:nvSpPr>
              <p:cNvPr id="131088" name="椭圆 13"/>
              <p:cNvSpPr>
                <a:spLocks noChangeArrowheads="1"/>
              </p:cNvSpPr>
              <p:nvPr/>
            </p:nvSpPr>
            <p:spPr bwMode="auto">
              <a:xfrm>
                <a:off x="2856854" y="2438401"/>
                <a:ext cx="648346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9" name="椭圆 14"/>
              <p:cNvSpPr>
                <a:spLocks noChangeArrowheads="1"/>
              </p:cNvSpPr>
              <p:nvPr/>
            </p:nvSpPr>
            <p:spPr bwMode="auto">
              <a:xfrm>
                <a:off x="1905000" y="4042326"/>
                <a:ext cx="698182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90" name="椭圆 15"/>
              <p:cNvSpPr>
                <a:spLocks noChangeArrowheads="1"/>
              </p:cNvSpPr>
              <p:nvPr/>
            </p:nvSpPr>
            <p:spPr bwMode="auto">
              <a:xfrm>
                <a:off x="3702270" y="4042326"/>
                <a:ext cx="71733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91" name="直接连接符 16"/>
              <p:cNvCxnSpPr>
                <a:cxnSpLocks noChangeShapeType="1"/>
                <a:stCxn id="131088" idx="4"/>
                <a:endCxn id="131089" idx="0"/>
              </p:cNvCxnSpPr>
              <p:nvPr/>
            </p:nvCxnSpPr>
            <p:spPr bwMode="auto">
              <a:xfrm flipH="1">
                <a:off x="2254091" y="2957752"/>
                <a:ext cx="926936" cy="108457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31088" idx="4"/>
                <a:endCxn id="131090" idx="0"/>
              </p:cNvCxnSpPr>
              <p:nvPr/>
            </p:nvCxnSpPr>
            <p:spPr bwMode="auto">
              <a:xfrm>
                <a:off x="3181027" y="2957752"/>
                <a:ext cx="879908" cy="108457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弧形 18"/>
              <p:cNvSpPr/>
              <p:nvPr/>
            </p:nvSpPr>
            <p:spPr bwMode="auto">
              <a:xfrm rot="7624748">
                <a:off x="2877383" y="2872399"/>
                <a:ext cx="576544" cy="637368"/>
              </a:xfrm>
              <a:prstGeom prst="arc">
                <a:avLst>
                  <a:gd name="adj1" fmla="val 15039383"/>
                  <a:gd name="adj2" fmla="val 2101708"/>
                </a:avLst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 bwMode="auto">
            <a:xfrm>
              <a:off x="2012336" y="4942234"/>
              <a:ext cx="2306638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与运算→与节点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05400" y="1981200"/>
            <a:ext cx="2819400" cy="2936486"/>
            <a:chOff x="5334000" y="2362201"/>
            <a:chExt cx="2819400" cy="29364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334000" y="2362201"/>
              <a:ext cx="2819400" cy="2270285"/>
              <a:chOff x="5334000" y="2362201"/>
              <a:chExt cx="2819400" cy="2270285"/>
            </a:xfrm>
          </p:grpSpPr>
          <p:sp>
            <p:nvSpPr>
              <p:cNvPr id="131081" name="椭圆 4"/>
              <p:cNvSpPr>
                <a:spLocks noChangeArrowheads="1"/>
              </p:cNvSpPr>
              <p:nvPr/>
            </p:nvSpPr>
            <p:spPr bwMode="auto">
              <a:xfrm>
                <a:off x="6433088" y="2362201"/>
                <a:ext cx="621224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2" name="椭圆 5"/>
              <p:cNvSpPr>
                <a:spLocks noChangeArrowheads="1"/>
              </p:cNvSpPr>
              <p:nvPr/>
            </p:nvSpPr>
            <p:spPr bwMode="auto">
              <a:xfrm>
                <a:off x="53340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83" name="椭圆 6"/>
              <p:cNvSpPr>
                <a:spLocks noChangeArrowheads="1"/>
              </p:cNvSpPr>
              <p:nvPr/>
            </p:nvSpPr>
            <p:spPr bwMode="auto">
              <a:xfrm>
                <a:off x="74676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84" name="直接连接符 8"/>
              <p:cNvCxnSpPr>
                <a:cxnSpLocks noChangeShapeType="1"/>
                <a:stCxn id="131081" idx="4"/>
                <a:endCxn id="131082" idx="0"/>
              </p:cNvCxnSpPr>
              <p:nvPr/>
            </p:nvCxnSpPr>
            <p:spPr bwMode="auto">
              <a:xfrm flipH="1">
                <a:off x="5676900" y="2881552"/>
                <a:ext cx="1066800" cy="1231583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/>
              <p:cNvCxnSpPr>
                <a:stCxn id="131081" idx="4"/>
                <a:endCxn id="131083" idx="0"/>
              </p:cNvCxnSpPr>
              <p:nvPr/>
            </p:nvCxnSpPr>
            <p:spPr bwMode="auto">
              <a:xfrm>
                <a:off x="6743700" y="2881552"/>
                <a:ext cx="1066800" cy="1231583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 bwMode="auto">
            <a:xfrm>
              <a:off x="5562600" y="4929355"/>
              <a:ext cx="2362200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或运算</a:t>
              </a:r>
              <a:r>
                <a:rPr lang="en-US" altLang="zh-CN" b="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→</a:t>
              </a: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或节点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0563" y="1824037"/>
            <a:ext cx="7843837" cy="461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图中，可通过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引入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附加节点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，使结构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或关系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更清晰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。</a:t>
            </a:r>
          </a:p>
        </p:txBody>
      </p:sp>
      <p:grpSp>
        <p:nvGrpSpPr>
          <p:cNvPr id="132099" name="组合 73"/>
          <p:cNvGrpSpPr>
            <a:grpSpLocks/>
          </p:cNvGrpSpPr>
          <p:nvPr/>
        </p:nvGrpSpPr>
        <p:grpSpPr bwMode="auto">
          <a:xfrm>
            <a:off x="815975" y="2514600"/>
            <a:ext cx="7575550" cy="2247900"/>
            <a:chOff x="815229" y="2654213"/>
            <a:chExt cx="7576139" cy="2248644"/>
          </a:xfrm>
        </p:grpSpPr>
        <p:grpSp>
          <p:nvGrpSpPr>
            <p:cNvPr id="132100" name="组合 41"/>
            <p:cNvGrpSpPr>
              <a:grpSpLocks/>
            </p:cNvGrpSpPr>
            <p:nvPr/>
          </p:nvGrpSpPr>
          <p:grpSpPr bwMode="auto">
            <a:xfrm>
              <a:off x="815229" y="2989156"/>
              <a:ext cx="3505200" cy="1815852"/>
              <a:chOff x="1066800" y="2731740"/>
              <a:chExt cx="3505200" cy="1815852"/>
            </a:xfrm>
          </p:grpSpPr>
          <p:sp>
            <p:nvSpPr>
              <p:cNvPr id="132122" name="椭圆 4"/>
              <p:cNvSpPr>
                <a:spLocks noChangeArrowheads="1"/>
              </p:cNvSpPr>
              <p:nvPr/>
            </p:nvSpPr>
            <p:spPr bwMode="auto">
              <a:xfrm>
                <a:off x="2628900" y="273174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23" name="椭圆 5"/>
              <p:cNvSpPr>
                <a:spLocks noChangeArrowheads="1"/>
              </p:cNvSpPr>
              <p:nvPr/>
            </p:nvSpPr>
            <p:spPr bwMode="auto">
              <a:xfrm>
                <a:off x="10668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24" name="椭圆 6"/>
              <p:cNvSpPr>
                <a:spLocks noChangeArrowheads="1"/>
              </p:cNvSpPr>
              <p:nvPr/>
            </p:nvSpPr>
            <p:spPr bwMode="auto">
              <a:xfrm>
                <a:off x="16560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25" name="椭圆 7"/>
              <p:cNvSpPr>
                <a:spLocks noChangeArrowheads="1"/>
              </p:cNvSpPr>
              <p:nvPr/>
            </p:nvSpPr>
            <p:spPr bwMode="auto">
              <a:xfrm>
                <a:off x="2247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sp>
            <p:nvSpPr>
              <p:cNvPr id="132126" name="椭圆 8"/>
              <p:cNvSpPr>
                <a:spLocks noChangeArrowheads="1"/>
              </p:cNvSpPr>
              <p:nvPr/>
            </p:nvSpPr>
            <p:spPr bwMode="auto">
              <a:xfrm>
                <a:off x="3009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27" name="椭圆 9"/>
              <p:cNvSpPr>
                <a:spLocks noChangeArrowheads="1"/>
              </p:cNvSpPr>
              <p:nvPr/>
            </p:nvSpPr>
            <p:spPr bwMode="auto">
              <a:xfrm>
                <a:off x="35991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28" name="椭圆 10"/>
              <p:cNvSpPr>
                <a:spLocks noChangeArrowheads="1"/>
              </p:cNvSpPr>
              <p:nvPr/>
            </p:nvSpPr>
            <p:spPr bwMode="auto">
              <a:xfrm>
                <a:off x="41910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13" name="直接连接符 12"/>
              <p:cNvCxnSpPr>
                <a:stCxn id="132122" idx="4"/>
                <a:endCxn id="132123" idx="0"/>
              </p:cNvCxnSpPr>
              <p:nvPr/>
            </p:nvCxnSpPr>
            <p:spPr bwMode="auto">
              <a:xfrm flipH="1">
                <a:off x="1257315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32122" idx="4"/>
                <a:endCxn id="132124" idx="0"/>
              </p:cNvCxnSpPr>
              <p:nvPr/>
            </p:nvCxnSpPr>
            <p:spPr bwMode="auto">
              <a:xfrm flipH="1">
                <a:off x="1846324" y="3163814"/>
                <a:ext cx="973213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32122" idx="4"/>
                <a:endCxn id="132125" idx="0"/>
              </p:cNvCxnSpPr>
              <p:nvPr/>
            </p:nvCxnSpPr>
            <p:spPr bwMode="auto">
              <a:xfrm flipH="1">
                <a:off x="243850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32122" idx="4"/>
                <a:endCxn id="132126" idx="0"/>
              </p:cNvCxnSpPr>
              <p:nvPr/>
            </p:nvCxnSpPr>
            <p:spPr bwMode="auto">
              <a:xfrm>
                <a:off x="281953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32122" idx="4"/>
                <a:endCxn id="132127" idx="0"/>
              </p:cNvCxnSpPr>
              <p:nvPr/>
            </p:nvCxnSpPr>
            <p:spPr bwMode="auto">
              <a:xfrm>
                <a:off x="2819537" y="3163814"/>
                <a:ext cx="970039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32122" idx="4"/>
                <a:endCxn id="132128" idx="0"/>
              </p:cNvCxnSpPr>
              <p:nvPr/>
            </p:nvCxnSpPr>
            <p:spPr bwMode="auto">
              <a:xfrm>
                <a:off x="2819537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任意多边形 24"/>
              <p:cNvSpPr/>
              <p:nvPr/>
            </p:nvSpPr>
            <p:spPr bwMode="auto">
              <a:xfrm>
                <a:off x="2427394" y="3400429"/>
                <a:ext cx="265133" cy="120690"/>
              </a:xfrm>
              <a:custGeom>
                <a:avLst/>
                <a:gdLst>
                  <a:gd name="connsiteX0" fmla="*/ 7010 w 264588"/>
                  <a:gd name="connsiteY0" fmla="*/ 0 h 121096"/>
                  <a:gd name="connsiteX1" fmla="*/ 32768 w 264588"/>
                  <a:gd name="connsiteY1" fmla="*/ 115909 h 121096"/>
                  <a:gd name="connsiteX2" fmla="*/ 264588 w 264588"/>
                  <a:gd name="connsiteY2" fmla="*/ 90152 h 12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4588" h="121096">
                    <a:moveTo>
                      <a:pt x="7010" y="0"/>
                    </a:moveTo>
                    <a:cubicBezTo>
                      <a:pt x="-1576" y="50442"/>
                      <a:pt x="-10162" y="100884"/>
                      <a:pt x="32768" y="115909"/>
                    </a:cubicBezTo>
                    <a:cubicBezTo>
                      <a:pt x="75698" y="130934"/>
                      <a:pt x="170143" y="110543"/>
                      <a:pt x="264588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 bwMode="auto">
              <a:xfrm>
                <a:off x="2937021" y="3400429"/>
                <a:ext cx="115897" cy="80990"/>
              </a:xfrm>
              <a:custGeom>
                <a:avLst/>
                <a:gdLst>
                  <a:gd name="connsiteX0" fmla="*/ 0 w 115910"/>
                  <a:gd name="connsiteY0" fmla="*/ 64394 h 81482"/>
                  <a:gd name="connsiteX1" fmla="*/ 90152 w 115910"/>
                  <a:gd name="connsiteY1" fmla="*/ 77273 h 81482"/>
                  <a:gd name="connsiteX2" fmla="*/ 115910 w 115910"/>
                  <a:gd name="connsiteY2" fmla="*/ 0 h 8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910" h="81482">
                    <a:moveTo>
                      <a:pt x="0" y="64394"/>
                    </a:moveTo>
                    <a:cubicBezTo>
                      <a:pt x="35417" y="76199"/>
                      <a:pt x="70834" y="88005"/>
                      <a:pt x="90152" y="77273"/>
                    </a:cubicBezTo>
                    <a:cubicBezTo>
                      <a:pt x="109470" y="66541"/>
                      <a:pt x="112690" y="33270"/>
                      <a:pt x="115910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132101" name="组合 69"/>
            <p:cNvGrpSpPr>
              <a:grpSpLocks/>
            </p:cNvGrpSpPr>
            <p:nvPr/>
          </p:nvGrpSpPr>
          <p:grpSpPr bwMode="auto">
            <a:xfrm>
              <a:off x="5486400" y="2654213"/>
              <a:ext cx="2904968" cy="2248644"/>
              <a:chOff x="5040741" y="2462808"/>
              <a:chExt cx="2904968" cy="2248644"/>
            </a:xfrm>
          </p:grpSpPr>
          <p:sp>
            <p:nvSpPr>
              <p:cNvPr id="132103" name="椭圆 26"/>
              <p:cNvSpPr>
                <a:spLocks noChangeArrowheads="1"/>
              </p:cNvSpPr>
              <p:nvPr/>
            </p:nvSpPr>
            <p:spPr bwMode="auto">
              <a:xfrm>
                <a:off x="6575170" y="2462808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04" name="椭圆 27"/>
              <p:cNvSpPr>
                <a:spLocks noChangeArrowheads="1"/>
              </p:cNvSpPr>
              <p:nvPr/>
            </p:nvSpPr>
            <p:spPr bwMode="auto">
              <a:xfrm>
                <a:off x="5990827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M</a:t>
                </a:r>
                <a:endParaRPr lang="zh-CN" altLang="en-US" sz="2000"/>
              </a:p>
            </p:txBody>
          </p:sp>
          <p:sp>
            <p:nvSpPr>
              <p:cNvPr id="132105" name="椭圆 28"/>
              <p:cNvSpPr>
                <a:spLocks noChangeArrowheads="1"/>
              </p:cNvSpPr>
              <p:nvPr/>
            </p:nvSpPr>
            <p:spPr bwMode="auto">
              <a:xfrm>
                <a:off x="6839758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N</a:t>
                </a:r>
                <a:endParaRPr lang="zh-CN" altLang="en-US" sz="2000"/>
              </a:p>
            </p:txBody>
          </p:sp>
          <p:sp>
            <p:nvSpPr>
              <p:cNvPr id="132106" name="椭圆 29"/>
              <p:cNvSpPr>
                <a:spLocks noChangeArrowheads="1"/>
              </p:cNvSpPr>
              <p:nvPr/>
            </p:nvSpPr>
            <p:spPr bwMode="auto">
              <a:xfrm>
                <a:off x="5040741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07" name="椭圆 30"/>
              <p:cNvSpPr>
                <a:spLocks noChangeArrowheads="1"/>
              </p:cNvSpPr>
              <p:nvPr/>
            </p:nvSpPr>
            <p:spPr bwMode="auto">
              <a:xfrm>
                <a:off x="6715778" y="4276011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08" name="椭圆 31"/>
              <p:cNvSpPr>
                <a:spLocks noChangeArrowheads="1"/>
              </p:cNvSpPr>
              <p:nvPr/>
            </p:nvSpPr>
            <p:spPr bwMode="auto">
              <a:xfrm>
                <a:off x="7200366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09" name="椭圆 32"/>
              <p:cNvSpPr>
                <a:spLocks noChangeArrowheads="1"/>
              </p:cNvSpPr>
              <p:nvPr/>
            </p:nvSpPr>
            <p:spPr bwMode="auto">
              <a:xfrm>
                <a:off x="7564709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34" name="直接连接符 33"/>
              <p:cNvCxnSpPr>
                <a:stCxn id="132103" idx="4"/>
                <a:endCxn id="132104" idx="0"/>
              </p:cNvCxnSpPr>
              <p:nvPr/>
            </p:nvCxnSpPr>
            <p:spPr bwMode="auto">
              <a:xfrm flipH="1">
                <a:off x="6181860" y="2896339"/>
                <a:ext cx="584245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32103" idx="4"/>
                <a:endCxn id="132105" idx="0"/>
              </p:cNvCxnSpPr>
              <p:nvPr/>
            </p:nvCxnSpPr>
            <p:spPr bwMode="auto">
              <a:xfrm>
                <a:off x="6766105" y="2896339"/>
                <a:ext cx="263546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112" name="椭圆 50"/>
              <p:cNvSpPr>
                <a:spLocks noChangeArrowheads="1"/>
              </p:cNvSpPr>
              <p:nvPr/>
            </p:nvSpPr>
            <p:spPr bwMode="auto">
              <a:xfrm>
                <a:off x="5558047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13" name="椭圆 51"/>
              <p:cNvSpPr>
                <a:spLocks noChangeArrowheads="1"/>
              </p:cNvSpPr>
              <p:nvPr/>
            </p:nvSpPr>
            <p:spPr bwMode="auto">
              <a:xfrm>
                <a:off x="6092498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cxnSp>
            <p:nvCxnSpPr>
              <p:cNvPr id="54" name="直接连接符 53"/>
              <p:cNvCxnSpPr>
                <a:stCxn id="132104" idx="4"/>
                <a:endCxn id="132106" idx="0"/>
              </p:cNvCxnSpPr>
              <p:nvPr/>
            </p:nvCxnSpPr>
            <p:spPr bwMode="auto">
              <a:xfrm flipH="1">
                <a:off x="5230873" y="3710996"/>
                <a:ext cx="950987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32104" idx="4"/>
                <a:endCxn id="132112" idx="0"/>
              </p:cNvCxnSpPr>
              <p:nvPr/>
            </p:nvCxnSpPr>
            <p:spPr bwMode="auto">
              <a:xfrm flipH="1">
                <a:off x="5748438" y="3710996"/>
                <a:ext cx="433422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132104" idx="4"/>
                <a:endCxn id="132113" idx="0"/>
              </p:cNvCxnSpPr>
              <p:nvPr/>
            </p:nvCxnSpPr>
            <p:spPr bwMode="auto">
              <a:xfrm>
                <a:off x="6181860" y="3710996"/>
                <a:ext cx="101608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132105" idx="4"/>
                <a:endCxn id="132107" idx="0"/>
              </p:cNvCxnSpPr>
              <p:nvPr/>
            </p:nvCxnSpPr>
            <p:spPr bwMode="auto">
              <a:xfrm flipH="1">
                <a:off x="6905816" y="3710996"/>
                <a:ext cx="123835" cy="56533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132105" idx="4"/>
                <a:endCxn id="132108" idx="0"/>
              </p:cNvCxnSpPr>
              <p:nvPr/>
            </p:nvCxnSpPr>
            <p:spPr bwMode="auto">
              <a:xfrm>
                <a:off x="7029651" y="3710996"/>
                <a:ext cx="360390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132103" idx="4"/>
                <a:endCxn id="132109" idx="0"/>
              </p:cNvCxnSpPr>
              <p:nvPr/>
            </p:nvCxnSpPr>
            <p:spPr bwMode="auto">
              <a:xfrm>
                <a:off x="6766105" y="2896339"/>
                <a:ext cx="989089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任意多边形 67"/>
              <p:cNvSpPr/>
              <p:nvPr/>
            </p:nvSpPr>
            <p:spPr bwMode="auto">
              <a:xfrm>
                <a:off x="5950067" y="3838038"/>
                <a:ext cx="282597" cy="120690"/>
              </a:xfrm>
              <a:custGeom>
                <a:avLst/>
                <a:gdLst>
                  <a:gd name="connsiteX0" fmla="*/ 0 w 283336"/>
                  <a:gd name="connsiteY0" fmla="*/ 0 h 121097"/>
                  <a:gd name="connsiteX1" fmla="*/ 51516 w 283336"/>
                  <a:gd name="connsiteY1" fmla="*/ 115910 h 121097"/>
                  <a:gd name="connsiteX2" fmla="*/ 283336 w 283336"/>
                  <a:gd name="connsiteY2" fmla="*/ 90152 h 12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336" h="121097">
                    <a:moveTo>
                      <a:pt x="0" y="0"/>
                    </a:moveTo>
                    <a:cubicBezTo>
                      <a:pt x="2146" y="50442"/>
                      <a:pt x="4293" y="100885"/>
                      <a:pt x="51516" y="115910"/>
                    </a:cubicBezTo>
                    <a:cubicBezTo>
                      <a:pt x="98739" y="130935"/>
                      <a:pt x="191037" y="110543"/>
                      <a:pt x="283336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 bwMode="auto">
              <a:xfrm>
                <a:off x="6993135" y="3863446"/>
                <a:ext cx="128598" cy="52405"/>
              </a:xfrm>
              <a:custGeom>
                <a:avLst/>
                <a:gdLst>
                  <a:gd name="connsiteX0" fmla="*/ 0 w 128789"/>
                  <a:gd name="connsiteY0" fmla="*/ 12879 h 51670"/>
                  <a:gd name="connsiteX1" fmla="*/ 77273 w 128789"/>
                  <a:gd name="connsiteY1" fmla="*/ 51515 h 51670"/>
                  <a:gd name="connsiteX2" fmla="*/ 128789 w 128789"/>
                  <a:gd name="connsiteY2" fmla="*/ 0 h 51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789" h="51670">
                    <a:moveTo>
                      <a:pt x="0" y="12879"/>
                    </a:moveTo>
                    <a:cubicBezTo>
                      <a:pt x="27904" y="33270"/>
                      <a:pt x="55808" y="53662"/>
                      <a:pt x="77273" y="51515"/>
                    </a:cubicBezTo>
                    <a:cubicBezTo>
                      <a:pt x="98738" y="49369"/>
                      <a:pt x="113763" y="24684"/>
                      <a:pt x="128789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 bwMode="auto">
            <a:xfrm flipV="1">
              <a:off x="4493753" y="3686430"/>
              <a:ext cx="916058" cy="0"/>
            </a:xfrm>
            <a:prstGeom prst="straightConnector1">
              <a:avLst/>
            </a:prstGeom>
            <a:ln w="34925"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7924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，其递归定义为：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节点；</a:t>
            </a:r>
            <a:r>
              <a:rPr lang="en-US" altLang="zh-CN" sz="2000" dirty="0" smtClean="0">
                <a:latin typeface="宋体" panose="02010600030101010101" pitchFamily="2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本原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问题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直接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关联</a:t>
            </a: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8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⑵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节点，</a:t>
            </a:r>
            <a:r>
              <a:rPr lang="zh-CN" altLang="en-US" sz="2000" u="sng" dirty="0" smtClean="0">
                <a:latin typeface="宋体" panose="02010600030101010101" pitchFamily="2" charset="-122"/>
                <a:ea typeface="楷体_GB2312" pitchFamily="49" charset="-122"/>
              </a:rPr>
              <a:t>子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u="sng" dirty="0" smtClean="0">
                <a:latin typeface="宋体" panose="02010600030101010101" pitchFamily="2" charset="-122"/>
                <a:ea typeface="楷体_GB2312" pitchFamily="49" charset="-122"/>
              </a:rPr>
              <a:t>中只要</a:t>
            </a:r>
            <a:r>
              <a:rPr lang="zh-CN" altLang="en-US" sz="2000" u="sng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</a:t>
            </a:r>
            <a:r>
              <a:rPr lang="zh-CN" altLang="en-US" sz="2000" u="sng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一个可解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即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非终叶结点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只有当所有子节点</a:t>
            </a:r>
            <a:r>
              <a:rPr lang="zh-CN" altLang="en-US" sz="2000" u="sng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940713"/>
            <a:ext cx="7239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n-ea"/>
                <a:ea typeface="+mn-ea"/>
                <a:cs typeface="楷体_GB2312"/>
              </a:rPr>
              <a:t>基于“与</a:t>
            </a:r>
            <a:r>
              <a:rPr lang="en-US" altLang="zh-CN" sz="2000" dirty="0"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或树”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搜索过程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目的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在于表明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起始节点有解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828800"/>
            <a:ext cx="8120062" cy="35052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知识库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寻找可利用知识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，构造一条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代价较小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路径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，主要解决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推理路线、推理效果、推理效率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等问题。</a:t>
            </a:r>
            <a:endParaRPr lang="zh-CN" altLang="en-US" sz="2400" b="1" dirty="0" smtClean="0">
              <a:solidFill>
                <a:srgbClr val="0066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① 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是否使用启发信息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可分为：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盲目搜索 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启发式搜索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② 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问题的表示方式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可分为：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状态空间搜索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与或树搜索</a:t>
            </a: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685800" y="914400"/>
            <a:ext cx="2133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⑵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搜索策略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 txBox="1">
            <a:spLocks noChangeArrowheads="1"/>
          </p:cNvSpPr>
          <p:nvPr/>
        </p:nvSpPr>
        <p:spPr bwMode="auto">
          <a:xfrm>
            <a:off x="685800" y="1676400"/>
            <a:ext cx="8001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不可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：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没有子节点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是不可解节点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⑵、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</a:t>
            </a:r>
            <a:r>
              <a:rPr lang="zh-CN" altLang="en-US" sz="2000" u="sng" dirty="0" smtClean="0">
                <a:latin typeface="宋体" panose="02010600030101010101" pitchFamily="2" charset="-122"/>
                <a:ea typeface="楷体_GB2312" pitchFamily="49" charset="-122"/>
              </a:rPr>
              <a:t>只有当所有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子节点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才不可解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只要子节点中</a:t>
            </a:r>
            <a:r>
              <a:rPr lang="zh-CN" altLang="en-US" sz="2000" u="sng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有一个不可解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即不可解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。 </a:t>
            </a:r>
            <a:endParaRPr lang="zh-CN" altLang="en-US" sz="2000" dirty="0">
              <a:latin typeface="宋体" panose="02010600030101010101" pitchFamily="2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85800" y="990600"/>
            <a:ext cx="6096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“与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或树”搜索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与“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一般图搜索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”的</a:t>
            </a:r>
            <a:r>
              <a:rPr lang="zh-CN" altLang="en-US" dirty="0">
                <a:latin typeface="+mn-ea"/>
                <a:ea typeface="+mn-ea"/>
                <a:cs typeface="楷体_GB2312"/>
              </a:rPr>
              <a:t>比较：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654050" y="1828800"/>
            <a:ext cx="78803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41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因为“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”节点的存在，使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或树结构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与普通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图结构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存在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一定差异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需运用</a:t>
            </a:r>
            <a:r>
              <a:rPr lang="zh-CN" altLang="en-US" sz="24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适合“与</a:t>
            </a:r>
            <a:r>
              <a:rPr lang="en-US" altLang="zh-CN" sz="2400" u="sng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或树”特点的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搜索技术。</a:t>
            </a:r>
            <a:endParaRPr lang="en-US" altLang="zh-CN" sz="24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41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---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区别两类问题求解方法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的主要依据。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171" y="1815920"/>
            <a:ext cx="7969429" cy="367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检查“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或节点”的后继节点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，与一般图搜索方法相同。即，一旦找到一条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沿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通向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的路径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，即求得解。除非该路径被证明是失败的，否则算法就需要搜索另一条路径。（深度特性）</a:t>
            </a:r>
            <a:endParaRPr lang="en-US" altLang="zh-CN" sz="8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endParaRPr lang="en-US" altLang="zh-CN" sz="24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时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，要证明其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父节点可解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，必须证明其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“与”关系的后继节点都可解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。（宽度特性）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两种代表性算法：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altLang="zh-CN" sz="2400" baseline="4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算法、博弈树算法。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7316" y="461149"/>
            <a:ext cx="782284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与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一般图搜索方法相比，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“与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或树”搜索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需保存更多节点记录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尤其是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u="sng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“与</a:t>
            </a:r>
            <a:r>
              <a:rPr lang="en-US" altLang="zh-CN" sz="2000" u="sng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u="sng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或”节点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方法不同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43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27432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或树的搜索策略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0042" y="1765479"/>
            <a:ext cx="7950558" cy="364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运用“与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或树”方法求解问题时，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定义问题的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分解或变换问题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然后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用定义的描述方法和算符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通过搜索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生成“与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，从而求得原始问题的解。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某个节点是否为可解节点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由其子节点确定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。由“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来确定其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父节点、祖父节点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考察节点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是否为可解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不可解的过程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不可解的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或树的搜索过程，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就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反复运用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不可解标记过程，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</a:t>
            </a:r>
            <a:r>
              <a:rPr lang="zh-CN" altLang="en-US" sz="2000" b="1" u="sng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u="sng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sng" dirty="0" smtClean="0">
                <a:latin typeface="+mn-ea"/>
                <a:cs typeface="Times New Roman" panose="02020603050405020304" pitchFamily="18" charset="0"/>
              </a:rPr>
              <a:t>原始问题</a:t>
            </a:r>
            <a:r>
              <a:rPr lang="en-US" altLang="zh-CN" sz="2000" b="1" u="sng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标记为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为止。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52600"/>
            <a:ext cx="7848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可解节点</a:t>
            </a:r>
            <a:r>
              <a:rPr lang="zh-CN" altLang="en-US" sz="2000" dirty="0">
                <a:latin typeface="+mn-ea"/>
                <a:ea typeface="+mn-ea"/>
              </a:rPr>
              <a:t>，算法成功</a:t>
            </a:r>
            <a:r>
              <a:rPr lang="zh-CN" altLang="en-US" sz="2000" dirty="0" smtClean="0">
                <a:latin typeface="+mn-ea"/>
                <a:ea typeface="+mn-ea"/>
              </a:rPr>
              <a:t>结束。（</a:t>
            </a:r>
            <a:r>
              <a:rPr lang="zh-CN" altLang="en-US" sz="2000" dirty="0">
                <a:latin typeface="+mn-ea"/>
                <a:ea typeface="+mn-ea"/>
              </a:rPr>
              <a:t>有解）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lang="zh-CN" altLang="en-US" sz="2000" dirty="0" smtClean="0">
                <a:latin typeface="+mn-ea"/>
                <a:ea typeface="+mn-ea"/>
              </a:rPr>
              <a:t>，算法失败结束。（</a:t>
            </a:r>
            <a:r>
              <a:rPr lang="zh-CN" altLang="en-US" sz="2000" dirty="0">
                <a:latin typeface="+mn-ea"/>
                <a:ea typeface="+mn-ea"/>
              </a:rPr>
              <a:t>无解）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09600" y="986135"/>
            <a:ext cx="464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 smtClean="0">
                <a:latin typeface="+mn-ea"/>
                <a:ea typeface="+mn-ea"/>
              </a:rPr>
              <a:t>“与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或树”搜索算法的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结束条件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5358" y="2895600"/>
            <a:ext cx="79752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解图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    由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最少的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构成</a:t>
            </a:r>
            <a:r>
              <a:rPr lang="zh-CN" altLang="en-US" sz="2000" dirty="0"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子图</a:t>
            </a:r>
            <a:r>
              <a:rPr lang="zh-CN" altLang="en-US" sz="2000" dirty="0">
                <a:latin typeface="宋体" panose="02010600030101010101" pitchFamily="2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可解节点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即表明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初始节点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是可解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</a:rPr>
              <a:t>。</a:t>
            </a:r>
            <a:r>
              <a:rPr lang="en-US" altLang="zh-CN" sz="2000" dirty="0" smtClean="0">
                <a:latin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</a:rPr>
              <a:t>原始问题可解</a:t>
            </a:r>
            <a:r>
              <a:rPr lang="en-US" altLang="zh-CN" sz="2000" dirty="0" smtClean="0">
                <a:latin typeface="宋体" panose="02010600030101010101" pitchFamily="2" charset="-122"/>
              </a:rPr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8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14542"/>
            <a:ext cx="7848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特点：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与</a:t>
            </a:r>
            <a:r>
              <a:rPr lang="zh-CN" altLang="en-US" sz="2000" dirty="0">
                <a:solidFill>
                  <a:srgbClr val="FF0000"/>
                </a:solidFill>
              </a:rPr>
              <a:t>或树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zh-CN" altLang="en-US" sz="2000" dirty="0" smtClean="0">
                <a:latin typeface="宋体" panose="02010600030101010101" pitchFamily="2" charset="-122"/>
              </a:rPr>
              <a:t>除起始节点外，每个</a:t>
            </a:r>
            <a:r>
              <a:rPr lang="zh-CN" altLang="en-US" sz="2000" dirty="0">
                <a:latin typeface="宋体" panose="02010600030101010101" pitchFamily="2" charset="-122"/>
              </a:rPr>
              <a:t>节点</a:t>
            </a:r>
            <a:r>
              <a:rPr lang="zh-CN" altLang="en-US" sz="2000" u="sng" dirty="0">
                <a:latin typeface="宋体" panose="02010600030101010101" pitchFamily="2" charset="-122"/>
              </a:rPr>
              <a:t>只有一个</a:t>
            </a:r>
            <a:r>
              <a:rPr lang="zh-CN" altLang="en-US" sz="2000" dirty="0">
                <a:latin typeface="宋体" panose="02010600030101010101" pitchFamily="2" charset="-122"/>
              </a:rPr>
              <a:t>父</a:t>
            </a:r>
            <a:r>
              <a:rPr lang="zh-CN" altLang="en-US" sz="2000" dirty="0" smtClean="0">
                <a:latin typeface="宋体" panose="02010600030101010101" pitchFamily="2" charset="-122"/>
              </a:rPr>
              <a:t>节点。</a:t>
            </a:r>
            <a:endParaRPr lang="zh-CN" altLang="en-US" sz="2000" dirty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与或图</a:t>
            </a:r>
            <a:r>
              <a:rPr lang="zh-CN" altLang="en-US" sz="2000" dirty="0"/>
              <a:t>：</a:t>
            </a:r>
            <a:r>
              <a:rPr lang="zh-CN" altLang="en-US" sz="2000" dirty="0" smtClean="0">
                <a:latin typeface="宋体" panose="02010600030101010101" pitchFamily="2" charset="-122"/>
              </a:rPr>
              <a:t>除起始节点外，每个</a:t>
            </a:r>
            <a:r>
              <a:rPr lang="zh-CN" altLang="en-US" sz="2000" dirty="0">
                <a:latin typeface="宋体" panose="02010600030101010101" pitchFamily="2" charset="-122"/>
              </a:rPr>
              <a:t>节点</a:t>
            </a:r>
            <a:r>
              <a:rPr lang="zh-CN" altLang="en-US" sz="2000" u="sng" dirty="0">
                <a:latin typeface="宋体" panose="02010600030101010101" pitchFamily="2" charset="-122"/>
              </a:rPr>
              <a:t>允许有多个</a:t>
            </a:r>
            <a:r>
              <a:rPr lang="zh-CN" altLang="en-US" sz="2000" dirty="0">
                <a:latin typeface="宋体" panose="02010600030101010101" pitchFamily="2" charset="-122"/>
              </a:rPr>
              <a:t>父</a:t>
            </a:r>
            <a:r>
              <a:rPr lang="zh-CN" altLang="en-US" sz="2000" dirty="0" smtClean="0">
                <a:latin typeface="宋体" panose="02010600030101010101" pitchFamily="2" charset="-122"/>
              </a:rPr>
              <a:t>节点。</a:t>
            </a:r>
            <a:endParaRPr lang="zh-CN" altLang="en-US" sz="2000" dirty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两者关系</a:t>
            </a:r>
            <a:r>
              <a:rPr lang="zh-CN" altLang="en-US" sz="2000" dirty="0" smtClean="0"/>
              <a:t>：“与或树”是“与或图”的</a:t>
            </a:r>
            <a:r>
              <a:rPr lang="zh-CN" altLang="en-US" sz="2000" dirty="0">
                <a:solidFill>
                  <a:srgbClr val="0000FF"/>
                </a:solidFill>
              </a:rPr>
              <a:t>特例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35358" y="3810000"/>
            <a:ext cx="79752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约定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    当前某个</a:t>
            </a:r>
            <a:r>
              <a:rPr lang="zh-CN" altLang="en-US" sz="2000" dirty="0">
                <a:latin typeface="宋体" panose="02010600030101010101" pitchFamily="2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生成子节点</a:t>
            </a:r>
            <a:r>
              <a:rPr lang="zh-CN" altLang="en-US" sz="2000" dirty="0">
                <a:latin typeface="宋体" panose="02010600030101010101" pitchFamily="2" charset="-122"/>
              </a:rPr>
              <a:t>时</a:t>
            </a:r>
            <a:r>
              <a:rPr lang="zh-CN" altLang="en-US" sz="2000" dirty="0" smtClean="0">
                <a:latin typeface="宋体" panose="02010600030101010101" pitchFamily="2" charset="-122"/>
              </a:rPr>
              <a:t>，</a:t>
            </a:r>
            <a:r>
              <a:rPr lang="zh-CN" altLang="en-US" sz="2000" u="sng" dirty="0" smtClean="0">
                <a:latin typeface="宋体" panose="02010600030101010101" pitchFamily="2" charset="-122"/>
              </a:rPr>
              <a:t>这些子节点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应是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搜索过程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中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未生成过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的节点</a:t>
            </a:r>
            <a:r>
              <a:rPr lang="zh-CN" altLang="en-US" sz="2000" dirty="0">
                <a:latin typeface="宋体" panose="02010600030101010101" pitchFamily="2" charset="-122"/>
              </a:rPr>
              <a:t>，并且以后也不会再生成它们。</a:t>
            </a:r>
            <a:r>
              <a:rPr lang="zh-CN" altLang="en-US" sz="2000" dirty="0"/>
              <a:t>（</a:t>
            </a:r>
            <a:r>
              <a:rPr lang="zh-CN" altLang="en-US" sz="2000" dirty="0" smtClean="0"/>
              <a:t>每个</a:t>
            </a:r>
            <a:r>
              <a:rPr lang="zh-CN" altLang="en-US" sz="2000" dirty="0"/>
              <a:t>节点只允许生成一次）</a:t>
            </a:r>
          </a:p>
        </p:txBody>
      </p:sp>
    </p:spTree>
    <p:extLst>
      <p:ext uri="{BB962C8B-B14F-4D97-AF65-F5344CB8AC3E}">
        <p14:creationId xmlns:p14="http://schemas.microsoft.com/office/powerpoint/2010/main" val="452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581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或树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的一般搜索过程：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9600" y="1752600"/>
            <a:ext cx="82296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 </a:t>
            </a:r>
            <a:r>
              <a:rPr lang="zh-CN" altLang="en-US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问题</a:t>
            </a:r>
            <a:r>
              <a:rPr kumimoji="1" lang="zh-CN" altLang="en-US" sz="2000" dirty="0">
                <a:latin typeface="+mn-ea"/>
              </a:rPr>
              <a:t>作为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初始节点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+mn-ea"/>
              </a:rPr>
              <a:t>0</a:t>
            </a:r>
            <a:r>
              <a:rPr kumimoji="1" lang="zh-CN" altLang="en-US" sz="2000" dirty="0">
                <a:latin typeface="+mn-ea"/>
              </a:rPr>
              <a:t>，</a:t>
            </a:r>
            <a:r>
              <a:rPr kumimoji="1" lang="zh-CN" altLang="en-US" sz="2000" dirty="0" smtClean="0">
                <a:latin typeface="+mn-ea"/>
              </a:rPr>
              <a:t>并记为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当前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+mn-ea"/>
              </a:rPr>
              <a:t>；（</a:t>
            </a:r>
            <a:r>
              <a:rPr kumimoji="1" lang="en-US" altLang="zh-CN" sz="2000" dirty="0" smtClean="0">
                <a:latin typeface="+mn-ea"/>
              </a:rPr>
              <a:t>Open</a:t>
            </a:r>
            <a:r>
              <a:rPr kumimoji="1" lang="zh-CN" altLang="en-US" sz="2000" dirty="0" smtClean="0">
                <a:latin typeface="+mn-ea"/>
              </a:rPr>
              <a:t>表）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b="1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②</a:t>
            </a:r>
            <a:r>
              <a:rPr kumimoji="1" lang="en-US" altLang="zh-CN" sz="2000" b="1" dirty="0" smtClean="0">
                <a:latin typeface="+mn-ea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应用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分解</a:t>
            </a:r>
            <a:r>
              <a:rPr kumimoji="1" lang="en-US" altLang="zh-CN" sz="2000" b="1" dirty="0" smtClean="0">
                <a:latin typeface="+mn-ea"/>
              </a:rPr>
              <a:t>\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等价变换</a:t>
            </a:r>
            <a:r>
              <a:rPr kumimoji="1" lang="zh-CN" altLang="en-US" sz="2000" b="1" dirty="0" smtClean="0">
                <a:latin typeface="+mn-ea"/>
              </a:rPr>
              <a:t>操作，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当前节点</a:t>
            </a:r>
            <a:r>
              <a:rPr kumimoji="1" lang="en-US" altLang="zh-CN" sz="2000" b="1" dirty="0" smtClean="0">
                <a:latin typeface="+mn-ea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；（</a:t>
            </a:r>
            <a:r>
              <a:rPr kumimoji="1" lang="en-US" altLang="zh-CN" sz="2000" b="1" dirty="0" smtClean="0">
                <a:latin typeface="+mn-ea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表） 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③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为每个子节点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设置</a:t>
            </a:r>
            <a:r>
              <a:rPr kumimoji="1" lang="zh-CN" altLang="en-US" sz="2000" b="1" dirty="0" smtClean="0">
                <a:latin typeface="+mn-ea"/>
              </a:rPr>
              <a:t>指向其父节点的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指针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8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④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latin typeface="+mn-ea"/>
                <a:ea typeface="宋体" panose="02010600030101010101" pitchFamily="2" charset="-122"/>
              </a:rPr>
              <a:t>再</a:t>
            </a:r>
            <a:r>
              <a:rPr kumimoji="1" lang="zh-CN" altLang="en-US" sz="2000" b="1" dirty="0" smtClean="0">
                <a:latin typeface="+mn-ea"/>
              </a:rPr>
              <a:t>选择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合适的子节点作为当前节点</a:t>
            </a:r>
            <a:r>
              <a:rPr kumimoji="1" lang="zh-CN" altLang="en-US" sz="2000" b="1" dirty="0" smtClean="0">
                <a:latin typeface="+mn-ea"/>
              </a:rPr>
              <a:t>，反复执行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kumimoji="1" lang="zh-CN" altLang="en-US" sz="2000" b="1" dirty="0" smtClean="0">
                <a:latin typeface="+mn-ea"/>
              </a:rPr>
              <a:t>，过程中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需要</a:t>
            </a:r>
            <a:endParaRPr kumimoji="1"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   多次调用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“可解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不可解”标记过程</a:t>
            </a:r>
            <a:r>
              <a:rPr kumimoji="1" lang="zh-CN" altLang="en-US" sz="2000" b="1" dirty="0" smtClean="0">
                <a:latin typeface="+mn-ea"/>
              </a:rPr>
              <a:t>，直到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初始节点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能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被标记为</a:t>
            </a:r>
            <a:r>
              <a:rPr kumimoji="1" lang="zh-CN" altLang="en-US" sz="2000" b="1" u="sng" dirty="0" smtClean="0">
                <a:latin typeface="+mn-ea"/>
              </a:rPr>
              <a:t>可解</a:t>
            </a:r>
            <a:endParaRPr kumimoji="1" lang="en-US" altLang="zh-CN" sz="2000" b="1" u="sng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en-US" altLang="zh-CN" sz="2000" dirty="0">
                <a:latin typeface="+mn-ea"/>
              </a:rPr>
              <a:t> </a:t>
            </a:r>
            <a:r>
              <a:rPr kumimoji="1" lang="en-US" altLang="zh-CN" sz="2000" dirty="0" smtClean="0">
                <a:latin typeface="+mn-ea"/>
              </a:rPr>
              <a:t>  </a:t>
            </a:r>
            <a:r>
              <a:rPr kumimoji="1" lang="zh-CN" altLang="en-US" sz="2000" b="1" u="sng" dirty="0" smtClean="0">
                <a:latin typeface="+mn-ea"/>
              </a:rPr>
              <a:t>节点</a:t>
            </a:r>
            <a:r>
              <a:rPr kumimoji="1" lang="en-US" altLang="zh-CN" sz="2000" b="1" u="sng" dirty="0" smtClean="0">
                <a:latin typeface="+mn-ea"/>
              </a:rPr>
              <a:t>/</a:t>
            </a:r>
            <a:r>
              <a:rPr kumimoji="1" lang="zh-CN" altLang="en-US" sz="2000" b="1" u="sng" dirty="0" smtClean="0">
                <a:latin typeface="+mn-ea"/>
              </a:rPr>
              <a:t>不可解节点</a:t>
            </a:r>
            <a:r>
              <a:rPr kumimoji="1" lang="zh-CN" altLang="en-US" sz="2000" b="1" dirty="0" smtClean="0">
                <a:latin typeface="+mn-ea"/>
              </a:rPr>
              <a:t>为止。</a:t>
            </a:r>
            <a:endParaRPr kumimoji="1" lang="zh-CN" altLang="en-US" sz="800" b="1" dirty="0" smtClean="0">
              <a:latin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kumimoji="1" lang="zh-CN" altLang="en-US" sz="2000" b="1" dirty="0" smtClean="0">
                <a:latin typeface="+mn-ea"/>
              </a:rPr>
              <a:t>上述搜索过程即生成一棵“与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latin typeface="+mn-ea"/>
              </a:rPr>
              <a:t>或树”，这种由搜索过程所形成的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2000" dirty="0" smtClean="0">
                <a:latin typeface="+mn-ea"/>
              </a:rPr>
              <a:t>    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latin typeface="+mn-ea"/>
              </a:rPr>
              <a:t>或树称为“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搜索树</a:t>
            </a:r>
            <a:r>
              <a:rPr kumimoji="1" lang="zh-CN" altLang="en-US" sz="2000" b="1" dirty="0" smtClean="0">
                <a:latin typeface="+mn-ea"/>
              </a:rPr>
              <a:t>”。</a:t>
            </a:r>
            <a:endParaRPr lang="zh-CN" altLang="en-US" sz="20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75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4343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3.4.2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或树的宽度优先搜索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5800" y="1676400"/>
            <a:ext cx="7924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200000"/>
              </a:lnSpc>
              <a:spcAft>
                <a:spcPct val="20000"/>
              </a:spcAft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400" dirty="0" smtClean="0">
                <a:latin typeface="+mn-ea"/>
              </a:rPr>
              <a:t>宽度优先搜索</a:t>
            </a:r>
            <a:r>
              <a:rPr kumimoji="1" lang="zh-CN" altLang="en-US" sz="2400" dirty="0">
                <a:latin typeface="+mn-ea"/>
              </a:rPr>
              <a:t>与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+mn-ea"/>
              </a:rPr>
              <a:t>状态空间</a:t>
            </a:r>
            <a:r>
              <a:rPr kumimoji="1" lang="zh-CN" altLang="en-US" sz="2400" dirty="0" smtClean="0">
                <a:latin typeface="+mn-ea"/>
              </a:rPr>
              <a:t>宽度优先搜索</a:t>
            </a:r>
            <a:r>
              <a:rPr kumimoji="1" lang="zh-CN" altLang="en-US" sz="2400" dirty="0">
                <a:latin typeface="+mn-ea"/>
              </a:rPr>
              <a:t>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主要区别：</a:t>
            </a:r>
            <a:r>
              <a:rPr kumimoji="1" lang="zh-CN" altLang="en-US" sz="2400" dirty="0" smtClean="0">
                <a:latin typeface="+mn-ea"/>
              </a:rPr>
              <a:t>过程中，</a:t>
            </a:r>
            <a:r>
              <a:rPr kumimoji="1" lang="zh-CN" altLang="en-US" sz="2400" u="sng" dirty="0" smtClean="0">
                <a:latin typeface="+mn-ea"/>
              </a:rPr>
              <a:t>需多次调用</a:t>
            </a:r>
            <a:r>
              <a:rPr kumimoji="1" lang="zh-CN" altLang="en-US" sz="2400" dirty="0" smtClean="0">
                <a:latin typeface="+mn-ea"/>
              </a:rPr>
              <a:t>“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可解</a:t>
            </a:r>
            <a:r>
              <a:rPr kumimoji="1" lang="en-US" altLang="zh-CN" sz="2400" dirty="0" smtClean="0">
                <a:latin typeface="+mn-ea"/>
              </a:rPr>
              <a:t>/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不可解”标记过程</a:t>
            </a:r>
            <a:r>
              <a:rPr kumimoji="1" lang="zh-CN" altLang="en-US" sz="2400" dirty="0" smtClean="0">
                <a:latin typeface="+mn-ea"/>
              </a:rPr>
              <a:t>。</a:t>
            </a:r>
            <a:endParaRPr kumimoji="1" lang="en-US" altLang="zh-CN" sz="2400" dirty="0" smtClean="0">
              <a:latin typeface="+mn-ea"/>
            </a:endParaRPr>
          </a:p>
          <a:p>
            <a:pPr marL="0" lvl="1" indent="0">
              <a:lnSpc>
                <a:spcPct val="200000"/>
              </a:lnSpc>
              <a:spcAft>
                <a:spcPct val="20000"/>
              </a:spcAft>
              <a:buNone/>
            </a:pPr>
            <a:r>
              <a:rPr kumimoji="1" lang="zh-CN" altLang="en-US" sz="2400" dirty="0" smtClean="0">
                <a:latin typeface="+mn-ea"/>
              </a:rPr>
              <a:t>   （子节点</a:t>
            </a:r>
            <a:r>
              <a:rPr kumimoji="1"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→父节点→</a:t>
            </a:r>
            <a:r>
              <a:rPr kumimoji="1"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kumimoji="1"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初始节点</a:t>
            </a:r>
            <a:r>
              <a:rPr kumimoji="1" lang="zh-CN" altLang="en-US" sz="2400" dirty="0" smtClean="0">
                <a:latin typeface="+mn-ea"/>
              </a:rPr>
              <a:t>）</a:t>
            </a:r>
            <a:endParaRPr kumimoji="1" lang="zh-CN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0042" y="1676400"/>
            <a:ext cx="7950558" cy="43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⑴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将</a:t>
            </a:r>
            <a:r>
              <a:rPr kumimoji="1" lang="zh-CN" altLang="en-US" sz="2000" b="1" dirty="0" smtClean="0">
                <a:latin typeface="+mn-ea"/>
              </a:rPr>
              <a:t>初始节点</a:t>
            </a:r>
            <a:r>
              <a:rPr kumimoji="1" lang="en-US" altLang="zh-CN" sz="2000" b="1" dirty="0" smtClean="0">
                <a:latin typeface="+mn-ea"/>
              </a:rPr>
              <a:t>S</a:t>
            </a:r>
            <a:r>
              <a:rPr kumimoji="1" lang="en-US" altLang="zh-CN" sz="2000" b="1" baseline="-25000" dirty="0" smtClean="0">
                <a:latin typeface="+mn-ea"/>
              </a:rPr>
              <a:t>0</a:t>
            </a:r>
            <a:r>
              <a:rPr kumimoji="1" lang="zh-CN" altLang="en-US" sz="2000" b="1" dirty="0" smtClean="0">
                <a:latin typeface="+mn-ea"/>
              </a:rPr>
              <a:t>放入</a:t>
            </a:r>
            <a:r>
              <a:rPr kumimoji="1" lang="en-US" altLang="zh-CN" sz="2000" b="1" dirty="0" smtClean="0">
                <a:latin typeface="+mn-ea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+mn-ea"/>
              </a:rPr>
              <a:t>将</a:t>
            </a:r>
            <a:r>
              <a:rPr kumimoji="1" lang="en-US" altLang="zh-CN" sz="2000" b="1" dirty="0" smtClean="0">
                <a:latin typeface="+mn-ea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第一个节点</a:t>
            </a:r>
            <a:r>
              <a:rPr kumimoji="1" lang="zh-CN" altLang="en-US" sz="2000" b="1" dirty="0" smtClean="0">
                <a:latin typeface="+mn-ea"/>
              </a:rPr>
              <a:t>取出放入</a:t>
            </a:r>
            <a:r>
              <a:rPr kumimoji="1" lang="en-US" altLang="zh-CN" sz="2000" b="1" dirty="0" smtClean="0">
                <a:latin typeface="+mn-ea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表，并</a:t>
            </a:r>
            <a:r>
              <a:rPr kumimoji="1" lang="zh-CN" altLang="en-US" sz="2000" dirty="0" smtClean="0">
                <a:latin typeface="+mn-ea"/>
              </a:rPr>
              <a:t>标记</a:t>
            </a:r>
            <a:r>
              <a:rPr kumimoji="1" lang="zh-CN" altLang="en-US" sz="2000" b="1" dirty="0" smtClean="0">
                <a:latin typeface="+mn-ea"/>
              </a:rPr>
              <a:t>该节点为</a:t>
            </a:r>
            <a:r>
              <a:rPr kumimoji="1" lang="en-US" altLang="zh-CN" sz="2000" b="1" dirty="0" smtClean="0">
                <a:latin typeface="+mn-ea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⑶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能够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，进行以下步骤：</a:t>
            </a:r>
            <a:endParaRPr kumimoji="1"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① 扩展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尾部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节点设置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指向其父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节点的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指针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；（队列）</a:t>
            </a: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② 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考察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这些子节点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中是否有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节点，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并运用可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解标记过程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对其父节点及先辈节点中的可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解节点进行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标记。若可一直上溯到</a:t>
            </a:r>
            <a:r>
              <a:rPr kumimoji="1"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u="sng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能被</a:t>
            </a:r>
            <a:r>
              <a:rPr kumimoji="1" lang="zh-CN" alt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标记为可解节点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，即得到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解树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搜索成功退出；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若不能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确定初始节点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为可解节点，则从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表中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去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先辈的节点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③ 转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步。</a:t>
            </a:r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latin typeface="+mn-ea"/>
                <a:ea typeface="+mn-ea"/>
              </a:rPr>
              <a:t>宽度优先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0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9455" y="1803420"/>
            <a:ext cx="8057345" cy="3149580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不可扩展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，进行如下步骤：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2">
              <a:lnSpc>
                <a:spcPts val="32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+mn-ea"/>
                <a:ea typeface="+mn-ea"/>
              </a:rPr>
              <a:t>    ① 标记</a:t>
            </a:r>
            <a:r>
              <a:rPr kumimoji="1" lang="zh-CN" altLang="en-US" sz="2000" dirty="0">
                <a:latin typeface="+mn-ea"/>
                <a:ea typeface="+mn-ea"/>
              </a:rPr>
              <a:t>节点</a:t>
            </a:r>
            <a:r>
              <a:rPr kumimoji="1" lang="en-US" altLang="zh-CN" sz="2000" dirty="0">
                <a:latin typeface="+mn-ea"/>
                <a:ea typeface="+mn-ea"/>
              </a:rPr>
              <a:t>n</a:t>
            </a:r>
            <a:r>
              <a:rPr kumimoji="1" lang="zh-CN" altLang="en-US" sz="2000" dirty="0">
                <a:latin typeface="+mn-ea"/>
                <a:ea typeface="+mn-ea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kumimoji="1" lang="zh-CN" altLang="en-US" sz="2000" dirty="0">
                <a:latin typeface="+mn-ea"/>
                <a:ea typeface="+mn-ea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可确定为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，即原始问题无解，搜索失败；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不能确定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表中删去含有不可解先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  <a:spcAft>
                <a:spcPts val="60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辈的节点。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③ 转第⑵步。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94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32302</TotalTime>
  <Words>11531</Words>
  <Application>Microsoft Office PowerPoint</Application>
  <PresentationFormat>全屏显示(4:3)</PresentationFormat>
  <Paragraphs>1183</Paragraphs>
  <Slides>150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150</vt:i4>
      </vt:variant>
    </vt:vector>
  </HeadingPairs>
  <TitlesOfParts>
    <vt:vector size="165" baseType="lpstr">
      <vt:lpstr>PingFang SC</vt:lpstr>
      <vt:lpstr>华文新魏</vt:lpstr>
      <vt:lpstr>楷体</vt:lpstr>
      <vt:lpstr>楷体_GB2312</vt:lpstr>
      <vt:lpstr>隶书</vt:lpstr>
      <vt:lpstr>宋体</vt:lpstr>
      <vt:lpstr>Arial</vt:lpstr>
      <vt:lpstr>Cambria Math</vt:lpstr>
      <vt:lpstr>Times New Roman</vt:lpstr>
      <vt:lpstr>Verdana</vt:lpstr>
      <vt:lpstr>Wingdings</vt:lpstr>
      <vt:lpstr>Profile</vt:lpstr>
      <vt:lpstr>默认设计模板</vt:lpstr>
      <vt:lpstr>Microsoft 公式 3.0</vt:lpstr>
      <vt:lpstr>Equation</vt:lpstr>
      <vt:lpstr>Artificial Intelligence (AI) 人工智能</vt:lpstr>
      <vt:lpstr>PowerPoint 演示文稿</vt:lpstr>
      <vt:lpstr>PowerPoint 演示文稿</vt:lpstr>
      <vt:lpstr>PowerPoint 演示文稿</vt:lpstr>
      <vt:lpstr>一、推理的基本概念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二、搜索策略</vt:lpstr>
      <vt:lpstr>1、搜索的基本概念</vt:lpstr>
      <vt:lpstr>PowerPoint 演示文稿</vt:lpstr>
      <vt:lpstr>2、状态空间的搜索策略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有序搜索框图-动态：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算法比较：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与/或树搜索</vt:lpstr>
      <vt:lpstr>PowerPoint 演示文稿</vt:lpstr>
      <vt:lpstr>3.4.1 与/或树的概念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与/或树的搜索策略</vt:lpstr>
      <vt:lpstr>PowerPoint 演示文稿</vt:lpstr>
      <vt:lpstr>PowerPoint 演示文稿</vt:lpstr>
      <vt:lpstr>与/或树的一般搜索过程：</vt:lpstr>
      <vt:lpstr>3.4.2 与/或树的宽度优先搜索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3.4.3 与/或树的深度优先搜索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3.4.4 与/或树的启发式搜索</vt:lpstr>
      <vt:lpstr>解树的代价：</vt:lpstr>
      <vt:lpstr>PowerPoint 演示文稿</vt:lpstr>
      <vt:lpstr>设有图示“与/或树”，包括两棵解树： 左边解树由S0、A、t1、C、t3构成。 右边解树由S0、B、t2、D、t4构成。 与或树中，t1、t2、t3、t4为终叶节点；                     E、F是端节点；                    边上的数字是该边的代价。 要求：计算解树的代价。</vt:lpstr>
      <vt:lpstr>解：⑴ 先计算左边的解树              按和代价：h(S0)=2+4+6+2=14              按最大代价：h(S0)=2+6+2=10</vt:lpstr>
      <vt:lpstr>希望树：</vt:lpstr>
      <vt:lpstr>与/或树的启发式搜索过程：</vt:lpstr>
      <vt:lpstr>如：</vt:lpstr>
      <vt:lpstr>PowerPoint 演示文稿</vt:lpstr>
      <vt:lpstr>PowerPoint 演示文稿</vt:lpstr>
      <vt:lpstr>PowerPoint 演示文稿</vt:lpstr>
      <vt:lpstr>3.4.5 博弈树的启发式搜索</vt:lpstr>
      <vt:lpstr>PowerPoint 演示文稿</vt:lpstr>
      <vt:lpstr>博弈树</vt:lpstr>
      <vt:lpstr>博弈树特点：</vt:lpstr>
      <vt:lpstr>例：一子棋游戏</vt:lpstr>
      <vt:lpstr>PowerPoint 演示文稿</vt:lpstr>
      <vt:lpstr>PowerPoint 演示文稿</vt:lpstr>
      <vt:lpstr>PowerPoint 演示文稿</vt:lpstr>
      <vt:lpstr>博弈树算法步骤：</vt:lpstr>
      <vt:lpstr>PowerPoint 演示文稿</vt:lpstr>
      <vt:lpstr>PowerPoint 演示文稿</vt:lpstr>
      <vt:lpstr>PowerPoint 演示文稿</vt:lpstr>
      <vt:lpstr>PowerPoint 演示文稿</vt:lpstr>
      <vt:lpstr>3.4.6 α-β剪枝算法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3.4.7 搜索的完备性和效率</vt:lpstr>
      <vt:lpstr>PowerPoint 演示文稿</vt:lpstr>
      <vt:lpstr>外显率</vt:lpstr>
      <vt:lpstr>有效分枝因素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fengqi</dc:creator>
  <cp:lastModifiedBy>fengqi</cp:lastModifiedBy>
  <cp:revision>4041</cp:revision>
  <dcterms:created xsi:type="dcterms:W3CDTF">2004-07-21T02:43:03Z</dcterms:created>
  <dcterms:modified xsi:type="dcterms:W3CDTF">2020-05-02T20:27:15Z</dcterms:modified>
</cp:coreProperties>
</file>